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6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7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90" r:id="rId2"/>
    <p:sldMasterId id="2147483709" r:id="rId3"/>
    <p:sldMasterId id="2147483721" r:id="rId4"/>
    <p:sldMasterId id="2147483733" r:id="rId5"/>
    <p:sldMasterId id="2147483772" r:id="rId6"/>
    <p:sldMasterId id="2147483748" r:id="rId7"/>
    <p:sldMasterId id="2147483759" r:id="rId8"/>
  </p:sldMasterIdLst>
  <p:notesMasterIdLst>
    <p:notesMasterId r:id="rId37"/>
  </p:notesMasterIdLst>
  <p:handoutMasterIdLst>
    <p:handoutMasterId r:id="rId38"/>
  </p:handoutMasterIdLst>
  <p:sldIdLst>
    <p:sldId id="258" r:id="rId9"/>
    <p:sldId id="259" r:id="rId10"/>
    <p:sldId id="260" r:id="rId11"/>
    <p:sldId id="261" r:id="rId12"/>
    <p:sldId id="282" r:id="rId13"/>
    <p:sldId id="283" r:id="rId14"/>
    <p:sldId id="286" r:id="rId15"/>
    <p:sldId id="294" r:id="rId16"/>
    <p:sldId id="299" r:id="rId17"/>
    <p:sldId id="297" r:id="rId18"/>
    <p:sldId id="292" r:id="rId19"/>
    <p:sldId id="287" r:id="rId20"/>
    <p:sldId id="293" r:id="rId21"/>
    <p:sldId id="295" r:id="rId22"/>
    <p:sldId id="289" r:id="rId23"/>
    <p:sldId id="285" r:id="rId24"/>
    <p:sldId id="263" r:id="rId25"/>
    <p:sldId id="268" r:id="rId26"/>
    <p:sldId id="269" r:id="rId27"/>
    <p:sldId id="277" r:id="rId28"/>
    <p:sldId id="270" r:id="rId29"/>
    <p:sldId id="280" r:id="rId30"/>
    <p:sldId id="271" r:id="rId31"/>
    <p:sldId id="272" r:id="rId32"/>
    <p:sldId id="273" r:id="rId33"/>
    <p:sldId id="274" r:id="rId34"/>
    <p:sldId id="275" r:id="rId35"/>
    <p:sldId id="276" r:id="rId36"/>
  </p:sldIdLst>
  <p:sldSz cx="12192000" cy="6858000"/>
  <p:notesSz cx="6858000" cy="9144000"/>
  <p:embeddedFontLst>
    <p:embeddedFont>
      <p:font typeface="Super Grotesk Offc Pro" panose="020B0504020101020102" pitchFamily="34" charset="0"/>
      <p:regular r:id="rId39"/>
    </p:embeddedFont>
  </p:embeddedFontLst>
  <p:custDataLst>
    <p:tags r:id="rId40"/>
  </p:custDataLst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3"/>
  </p:normalViewPr>
  <p:slideViewPr>
    <p:cSldViewPr showGuides="1">
      <p:cViewPr varScale="1">
        <p:scale>
          <a:sx n="104" d="100"/>
          <a:sy n="104" d="100"/>
        </p:scale>
        <p:origin x="144" y="7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5" d="100"/>
          <a:sy n="85" d="100"/>
        </p:scale>
        <p:origin x="37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font" Target="fonts/font1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notesMaster" Target="notesMasters/notesMaster1.xml"/><Relationship Id="rId40" Type="http://schemas.openxmlformats.org/officeDocument/2006/relationships/tags" Target="tags/tag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/>
              <a:t>14DR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'14DR'!$C$2:$C$3</c:f>
              <c:strCache>
                <c:ptCount val="2"/>
                <c:pt idx="0">
                  <c:v>Group</c:v>
                </c:pt>
                <c:pt idx="1">
                  <c:v>30 minutes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'14DR'!$B$4:$B$17</c:f>
              <c:numCache>
                <c:formatCode>General</c:formatCode>
                <c:ptCount val="1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</c:numCache>
            </c:numRef>
          </c:cat>
          <c:val>
            <c:numRef>
              <c:f>'14DR'!$C$4:$C$17</c:f>
              <c:numCache>
                <c:formatCode>0.00%</c:formatCode>
                <c:ptCount val="14"/>
                <c:pt idx="0">
                  <c:v>0.223</c:v>
                </c:pt>
                <c:pt idx="1">
                  <c:v>0.192</c:v>
                </c:pt>
                <c:pt idx="2">
                  <c:v>0.19800000000000001</c:v>
                </c:pt>
                <c:pt idx="3">
                  <c:v>0.19600000000000001</c:v>
                </c:pt>
                <c:pt idx="4">
                  <c:v>0.193</c:v>
                </c:pt>
                <c:pt idx="5">
                  <c:v>0.182</c:v>
                </c:pt>
                <c:pt idx="6">
                  <c:v>0.17899999999999999</c:v>
                </c:pt>
                <c:pt idx="7">
                  <c:v>0.17699999999999999</c:v>
                </c:pt>
                <c:pt idx="8">
                  <c:v>0.17299999999999999</c:v>
                </c:pt>
                <c:pt idx="9">
                  <c:v>0.17499999999999999</c:v>
                </c:pt>
                <c:pt idx="10">
                  <c:v>0.17199999999999999</c:v>
                </c:pt>
                <c:pt idx="11">
                  <c:v>0.17399999999999999</c:v>
                </c:pt>
                <c:pt idx="12">
                  <c:v>0.17399999999999999</c:v>
                </c:pt>
                <c:pt idx="13">
                  <c:v>0.17100000000000001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710-432C-A3F4-A9263737A67B}"/>
            </c:ext>
          </c:extLst>
        </c:ser>
        <c:ser>
          <c:idx val="1"/>
          <c:order val="1"/>
          <c:tx>
            <c:strRef>
              <c:f>'14DR'!$D$2:$D$3</c:f>
              <c:strCache>
                <c:ptCount val="2"/>
                <c:pt idx="0">
                  <c:v>Group</c:v>
                </c:pt>
                <c:pt idx="1">
                  <c:v>5 minutes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'14DR'!$B$4:$B$17</c:f>
              <c:numCache>
                <c:formatCode>General</c:formatCode>
                <c:ptCount val="1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</c:numCache>
            </c:numRef>
          </c:cat>
          <c:val>
            <c:numRef>
              <c:f>'14DR'!$D$4:$D$17</c:f>
              <c:numCache>
                <c:formatCode>0.00%</c:formatCode>
                <c:ptCount val="14"/>
                <c:pt idx="0">
                  <c:v>0.222</c:v>
                </c:pt>
                <c:pt idx="1">
                  <c:v>0.189</c:v>
                </c:pt>
                <c:pt idx="2">
                  <c:v>0.19700000000000001</c:v>
                </c:pt>
                <c:pt idx="3">
                  <c:v>0.19</c:v>
                </c:pt>
                <c:pt idx="4">
                  <c:v>0.188</c:v>
                </c:pt>
                <c:pt idx="5">
                  <c:v>0.17599999999999999</c:v>
                </c:pt>
                <c:pt idx="6">
                  <c:v>0.17499999999999999</c:v>
                </c:pt>
                <c:pt idx="7">
                  <c:v>0.17299999999999999</c:v>
                </c:pt>
                <c:pt idx="8">
                  <c:v>0.16800000000000001</c:v>
                </c:pt>
                <c:pt idx="9">
                  <c:v>0.17100000000000001</c:v>
                </c:pt>
                <c:pt idx="10">
                  <c:v>0.16500000000000001</c:v>
                </c:pt>
                <c:pt idx="11">
                  <c:v>0.17100000000000001</c:v>
                </c:pt>
                <c:pt idx="12">
                  <c:v>0.17199999999999999</c:v>
                </c:pt>
                <c:pt idx="13">
                  <c:v>0.16700000000000001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710-432C-A3F4-A9263737A6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27852048"/>
        <c:axId val="427853616"/>
      </c:lineChart>
      <c:catAx>
        <c:axId val="427852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427853616"/>
        <c:crosses val="autoZero"/>
        <c:auto val="1"/>
        <c:lblAlgn val="ctr"/>
        <c:lblOffset val="100"/>
        <c:noMultiLvlLbl val="0"/>
      </c:catAx>
      <c:valAx>
        <c:axId val="427853616"/>
        <c:scaling>
          <c:orientation val="minMax"/>
          <c:min val="0.1600000000000000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427852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/>
              <a:t>Daily Converters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Group 30 minutes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'Daily Converters'!$B$18:$B$44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'Daily Converters'!$C$18:$C$44</c:f>
              <c:numCache>
                <c:formatCode>General</c:formatCode>
                <c:ptCount val="27"/>
                <c:pt idx="0">
                  <c:v>28875</c:v>
                </c:pt>
                <c:pt idx="1">
                  <c:v>30208</c:v>
                </c:pt>
                <c:pt idx="2">
                  <c:v>29759</c:v>
                </c:pt>
                <c:pt idx="3">
                  <c:v>23738</c:v>
                </c:pt>
                <c:pt idx="4">
                  <c:v>21964</c:v>
                </c:pt>
                <c:pt idx="5">
                  <c:v>21580</c:v>
                </c:pt>
                <c:pt idx="6">
                  <c:v>21472</c:v>
                </c:pt>
                <c:pt idx="7">
                  <c:v>21023</c:v>
                </c:pt>
                <c:pt idx="8">
                  <c:v>21636</c:v>
                </c:pt>
                <c:pt idx="9">
                  <c:v>22277</c:v>
                </c:pt>
                <c:pt idx="10">
                  <c:v>21171</c:v>
                </c:pt>
                <c:pt idx="11">
                  <c:v>21436</c:v>
                </c:pt>
                <c:pt idx="12">
                  <c:v>21019</c:v>
                </c:pt>
                <c:pt idx="13">
                  <c:v>20739</c:v>
                </c:pt>
                <c:pt idx="14">
                  <c:v>19710</c:v>
                </c:pt>
                <c:pt idx="15">
                  <c:v>20455</c:v>
                </c:pt>
                <c:pt idx="16">
                  <c:v>21736</c:v>
                </c:pt>
                <c:pt idx="17">
                  <c:v>19306</c:v>
                </c:pt>
                <c:pt idx="18">
                  <c:v>19790</c:v>
                </c:pt>
                <c:pt idx="19">
                  <c:v>19590</c:v>
                </c:pt>
                <c:pt idx="20">
                  <c:v>19170</c:v>
                </c:pt>
                <c:pt idx="21">
                  <c:v>19334</c:v>
                </c:pt>
                <c:pt idx="22">
                  <c:v>18909</c:v>
                </c:pt>
                <c:pt idx="23">
                  <c:v>19746</c:v>
                </c:pt>
                <c:pt idx="24">
                  <c:v>18537</c:v>
                </c:pt>
                <c:pt idx="25">
                  <c:v>19138</c:v>
                </c:pt>
                <c:pt idx="26">
                  <c:v>18133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FC9-45E2-A47A-01030D6E8D2C}"/>
            </c:ext>
          </c:extLst>
        </c:ser>
        <c:ser>
          <c:idx val="1"/>
          <c:order val="1"/>
          <c:tx>
            <c:v>Group 5 minutes</c:v>
          </c:tx>
          <c:spPr>
            <a:ln w="28575" cap="rnd">
              <a:solidFill>
                <a:schemeClr val="accent2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'Daily Converters'!$B$18:$B$44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'Daily Converters'!$D$18:$D$44</c:f>
              <c:numCache>
                <c:formatCode>General</c:formatCode>
                <c:ptCount val="27"/>
                <c:pt idx="0">
                  <c:v>30000</c:v>
                </c:pt>
                <c:pt idx="1">
                  <c:v>31403</c:v>
                </c:pt>
                <c:pt idx="2">
                  <c:v>30696</c:v>
                </c:pt>
                <c:pt idx="3">
                  <c:v>25505</c:v>
                </c:pt>
                <c:pt idx="4">
                  <c:v>23766</c:v>
                </c:pt>
                <c:pt idx="5">
                  <c:v>24661</c:v>
                </c:pt>
                <c:pt idx="6">
                  <c:v>24705</c:v>
                </c:pt>
                <c:pt idx="7">
                  <c:v>23982</c:v>
                </c:pt>
                <c:pt idx="8">
                  <c:v>24090</c:v>
                </c:pt>
                <c:pt idx="9">
                  <c:v>24533</c:v>
                </c:pt>
                <c:pt idx="10">
                  <c:v>22807</c:v>
                </c:pt>
                <c:pt idx="11">
                  <c:v>23838</c:v>
                </c:pt>
                <c:pt idx="12">
                  <c:v>23514</c:v>
                </c:pt>
                <c:pt idx="13">
                  <c:v>22100</c:v>
                </c:pt>
                <c:pt idx="14">
                  <c:v>21057</c:v>
                </c:pt>
                <c:pt idx="15">
                  <c:v>22299</c:v>
                </c:pt>
                <c:pt idx="16">
                  <c:v>22951</c:v>
                </c:pt>
                <c:pt idx="17">
                  <c:v>20553</c:v>
                </c:pt>
                <c:pt idx="18">
                  <c:v>20965</c:v>
                </c:pt>
                <c:pt idx="19">
                  <c:v>20805</c:v>
                </c:pt>
                <c:pt idx="20">
                  <c:v>20201</c:v>
                </c:pt>
                <c:pt idx="21">
                  <c:v>20413</c:v>
                </c:pt>
                <c:pt idx="22">
                  <c:v>20169</c:v>
                </c:pt>
                <c:pt idx="23">
                  <c:v>21436</c:v>
                </c:pt>
                <c:pt idx="24">
                  <c:v>19590</c:v>
                </c:pt>
                <c:pt idx="25">
                  <c:v>19502</c:v>
                </c:pt>
                <c:pt idx="26">
                  <c:v>19154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FC9-45E2-A47A-01030D6E8D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33711472"/>
        <c:axId val="233707944"/>
      </c:lineChart>
      <c:catAx>
        <c:axId val="233711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233707944"/>
        <c:crosses val="autoZero"/>
        <c:auto val="1"/>
        <c:lblAlgn val="ctr"/>
        <c:lblOffset val="100"/>
        <c:noMultiLvlLbl val="0"/>
      </c:catAx>
      <c:valAx>
        <c:axId val="233707944"/>
        <c:scaling>
          <c:orientation val="minMax"/>
          <c:min val="15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233711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'7DR'!$C$2:$C$3</c:f>
              <c:strCache>
                <c:ptCount val="2"/>
                <c:pt idx="0">
                  <c:v>Group</c:v>
                </c:pt>
                <c:pt idx="1">
                  <c:v>30 minutes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'7DR'!$B$4:$B$24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</c:numCache>
            </c:numRef>
          </c:cat>
          <c:val>
            <c:numRef>
              <c:f>'7DR'!$C$4:$C$24</c:f>
              <c:numCache>
                <c:formatCode>0%</c:formatCode>
                <c:ptCount val="21"/>
                <c:pt idx="0">
                  <c:v>0.27</c:v>
                </c:pt>
                <c:pt idx="1">
                  <c:v>0.23</c:v>
                </c:pt>
                <c:pt idx="2">
                  <c:v>0.24</c:v>
                </c:pt>
                <c:pt idx="3">
                  <c:v>0.23</c:v>
                </c:pt>
                <c:pt idx="4">
                  <c:v>0.23</c:v>
                </c:pt>
                <c:pt idx="5">
                  <c:v>0.22</c:v>
                </c:pt>
                <c:pt idx="6">
                  <c:v>0.22</c:v>
                </c:pt>
                <c:pt idx="7">
                  <c:v>0.21</c:v>
                </c:pt>
                <c:pt idx="8">
                  <c:v>0.21</c:v>
                </c:pt>
                <c:pt idx="9">
                  <c:v>0.21</c:v>
                </c:pt>
                <c:pt idx="10">
                  <c:v>0.21</c:v>
                </c:pt>
                <c:pt idx="11">
                  <c:v>0.21</c:v>
                </c:pt>
                <c:pt idx="12">
                  <c:v>0.21</c:v>
                </c:pt>
                <c:pt idx="13">
                  <c:v>0.21</c:v>
                </c:pt>
                <c:pt idx="14">
                  <c:v>0.2</c:v>
                </c:pt>
                <c:pt idx="15">
                  <c:v>0.2</c:v>
                </c:pt>
                <c:pt idx="16">
                  <c:v>0.21</c:v>
                </c:pt>
                <c:pt idx="17">
                  <c:v>0.2</c:v>
                </c:pt>
                <c:pt idx="18">
                  <c:v>0.2</c:v>
                </c:pt>
                <c:pt idx="19">
                  <c:v>0.21</c:v>
                </c:pt>
                <c:pt idx="20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4C-41A0-9EAB-6BA320D34897}"/>
            </c:ext>
          </c:extLst>
        </c:ser>
        <c:ser>
          <c:idx val="1"/>
          <c:order val="1"/>
          <c:tx>
            <c:strRef>
              <c:f>'7DR'!$D$2:$D$3</c:f>
              <c:strCache>
                <c:ptCount val="2"/>
                <c:pt idx="0">
                  <c:v>Group</c:v>
                </c:pt>
                <c:pt idx="1">
                  <c:v>5 minutes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'7DR'!$B$4:$B$24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</c:numCache>
            </c:numRef>
          </c:cat>
          <c:val>
            <c:numRef>
              <c:f>'7DR'!$D$4:$D$24</c:f>
              <c:numCache>
                <c:formatCode>0%</c:formatCode>
                <c:ptCount val="21"/>
                <c:pt idx="0">
                  <c:v>0.27</c:v>
                </c:pt>
                <c:pt idx="1">
                  <c:v>0.23</c:v>
                </c:pt>
                <c:pt idx="2">
                  <c:v>0.24</c:v>
                </c:pt>
                <c:pt idx="3">
                  <c:v>0.23</c:v>
                </c:pt>
                <c:pt idx="4">
                  <c:v>0.23</c:v>
                </c:pt>
                <c:pt idx="5">
                  <c:v>0.22</c:v>
                </c:pt>
                <c:pt idx="6">
                  <c:v>0.22</c:v>
                </c:pt>
                <c:pt idx="7">
                  <c:v>0.21</c:v>
                </c:pt>
                <c:pt idx="8">
                  <c:v>0.21</c:v>
                </c:pt>
                <c:pt idx="9">
                  <c:v>0.21</c:v>
                </c:pt>
                <c:pt idx="10">
                  <c:v>0.21</c:v>
                </c:pt>
                <c:pt idx="11">
                  <c:v>0.21</c:v>
                </c:pt>
                <c:pt idx="12">
                  <c:v>0.21</c:v>
                </c:pt>
                <c:pt idx="13">
                  <c:v>0.21</c:v>
                </c:pt>
                <c:pt idx="14">
                  <c:v>0.2</c:v>
                </c:pt>
                <c:pt idx="15">
                  <c:v>0.2</c:v>
                </c:pt>
                <c:pt idx="16">
                  <c:v>0.21</c:v>
                </c:pt>
                <c:pt idx="17">
                  <c:v>0.2</c:v>
                </c:pt>
                <c:pt idx="18">
                  <c:v>0.2</c:v>
                </c:pt>
                <c:pt idx="19">
                  <c:v>0.21</c:v>
                </c:pt>
                <c:pt idx="20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4C-41A0-9EAB-6BA320D348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7011480"/>
        <c:axId val="387009128"/>
      </c:barChart>
      <c:catAx>
        <c:axId val="387011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7009128"/>
        <c:crosses val="autoZero"/>
        <c:auto val="1"/>
        <c:lblAlgn val="ctr"/>
        <c:lblOffset val="100"/>
        <c:noMultiLvlLbl val="0"/>
      </c:catAx>
      <c:valAx>
        <c:axId val="387009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7011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'New Installs 14 Days Churn'!$B$4:$B$103</c:f>
              <c:numCache>
                <c:formatCode>General</c:formatCode>
                <c:ptCount val="10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</c:numCache>
            </c:numRef>
          </c:cat>
          <c:val>
            <c:numRef>
              <c:f>'New Installs 14 Days Churn'!$C$4:$C$103</c:f>
              <c:numCache>
                <c:formatCode>General</c:formatCode>
                <c:ptCount val="100"/>
                <c:pt idx="0">
                  <c:v>3997201</c:v>
                </c:pt>
                <c:pt idx="1">
                  <c:v>4203693</c:v>
                </c:pt>
                <c:pt idx="2">
                  <c:v>4315512</c:v>
                </c:pt>
                <c:pt idx="3">
                  <c:v>4393342</c:v>
                </c:pt>
                <c:pt idx="4">
                  <c:v>4437973</c:v>
                </c:pt>
                <c:pt idx="5">
                  <c:v>4480555</c:v>
                </c:pt>
                <c:pt idx="6">
                  <c:v>4507432</c:v>
                </c:pt>
                <c:pt idx="7">
                  <c:v>4548886</c:v>
                </c:pt>
                <c:pt idx="8">
                  <c:v>4574582</c:v>
                </c:pt>
                <c:pt idx="9">
                  <c:v>4612547</c:v>
                </c:pt>
                <c:pt idx="10">
                  <c:v>4634040</c:v>
                </c:pt>
                <c:pt idx="11">
                  <c:v>4657357</c:v>
                </c:pt>
                <c:pt idx="12">
                  <c:v>4680369</c:v>
                </c:pt>
                <c:pt idx="13">
                  <c:v>4701581</c:v>
                </c:pt>
                <c:pt idx="14">
                  <c:v>4723671</c:v>
                </c:pt>
                <c:pt idx="15">
                  <c:v>4751914</c:v>
                </c:pt>
                <c:pt idx="16">
                  <c:v>4762327</c:v>
                </c:pt>
                <c:pt idx="17">
                  <c:v>4776540</c:v>
                </c:pt>
                <c:pt idx="18">
                  <c:v>4787877</c:v>
                </c:pt>
                <c:pt idx="19">
                  <c:v>4804057</c:v>
                </c:pt>
                <c:pt idx="20">
                  <c:v>4814571</c:v>
                </c:pt>
                <c:pt idx="21">
                  <c:v>4824224</c:v>
                </c:pt>
                <c:pt idx="22">
                  <c:v>4833643</c:v>
                </c:pt>
                <c:pt idx="23">
                  <c:v>4844986</c:v>
                </c:pt>
                <c:pt idx="24">
                  <c:v>4854526</c:v>
                </c:pt>
                <c:pt idx="25">
                  <c:v>4865073</c:v>
                </c:pt>
                <c:pt idx="26">
                  <c:v>4867085</c:v>
                </c:pt>
                <c:pt idx="27">
                  <c:v>4871258</c:v>
                </c:pt>
                <c:pt idx="28">
                  <c:v>4874615</c:v>
                </c:pt>
                <c:pt idx="29">
                  <c:v>4876993</c:v>
                </c:pt>
                <c:pt idx="30">
                  <c:v>4880413</c:v>
                </c:pt>
                <c:pt idx="31">
                  <c:v>4884853</c:v>
                </c:pt>
                <c:pt idx="32">
                  <c:v>4888751</c:v>
                </c:pt>
                <c:pt idx="33">
                  <c:v>4891277</c:v>
                </c:pt>
                <c:pt idx="34">
                  <c:v>4892907</c:v>
                </c:pt>
                <c:pt idx="35">
                  <c:v>4899659</c:v>
                </c:pt>
                <c:pt idx="36">
                  <c:v>4904983</c:v>
                </c:pt>
                <c:pt idx="37">
                  <c:v>4909266</c:v>
                </c:pt>
                <c:pt idx="38">
                  <c:v>4910875</c:v>
                </c:pt>
                <c:pt idx="39">
                  <c:v>4911640</c:v>
                </c:pt>
                <c:pt idx="40">
                  <c:v>4918228</c:v>
                </c:pt>
                <c:pt idx="41">
                  <c:v>4919009</c:v>
                </c:pt>
                <c:pt idx="42">
                  <c:v>4919629</c:v>
                </c:pt>
                <c:pt idx="43">
                  <c:v>4920134</c:v>
                </c:pt>
                <c:pt idx="44">
                  <c:v>4923202</c:v>
                </c:pt>
                <c:pt idx="45">
                  <c:v>4924277</c:v>
                </c:pt>
                <c:pt idx="46">
                  <c:v>4924737</c:v>
                </c:pt>
                <c:pt idx="47">
                  <c:v>4929419</c:v>
                </c:pt>
                <c:pt idx="48">
                  <c:v>4929847</c:v>
                </c:pt>
                <c:pt idx="49">
                  <c:v>4930241</c:v>
                </c:pt>
                <c:pt idx="50">
                  <c:v>4930674</c:v>
                </c:pt>
                <c:pt idx="51">
                  <c:v>4931908</c:v>
                </c:pt>
                <c:pt idx="52">
                  <c:v>4932323</c:v>
                </c:pt>
                <c:pt idx="53">
                  <c:v>4933117</c:v>
                </c:pt>
                <c:pt idx="54">
                  <c:v>4933783</c:v>
                </c:pt>
                <c:pt idx="55">
                  <c:v>4936352</c:v>
                </c:pt>
                <c:pt idx="56">
                  <c:v>4936640</c:v>
                </c:pt>
                <c:pt idx="57">
                  <c:v>4936833</c:v>
                </c:pt>
                <c:pt idx="58">
                  <c:v>4937026</c:v>
                </c:pt>
                <c:pt idx="59">
                  <c:v>4937269</c:v>
                </c:pt>
                <c:pt idx="60">
                  <c:v>4937631</c:v>
                </c:pt>
                <c:pt idx="61">
                  <c:v>4938356</c:v>
                </c:pt>
                <c:pt idx="62">
                  <c:v>4938891</c:v>
                </c:pt>
                <c:pt idx="63">
                  <c:v>4939130</c:v>
                </c:pt>
                <c:pt idx="64">
                  <c:v>4939437</c:v>
                </c:pt>
                <c:pt idx="65">
                  <c:v>4939680</c:v>
                </c:pt>
                <c:pt idx="66">
                  <c:v>4939806</c:v>
                </c:pt>
                <c:pt idx="67">
                  <c:v>4940153</c:v>
                </c:pt>
                <c:pt idx="68">
                  <c:v>4940219</c:v>
                </c:pt>
                <c:pt idx="69">
                  <c:v>4940386</c:v>
                </c:pt>
                <c:pt idx="70">
                  <c:v>4940750</c:v>
                </c:pt>
                <c:pt idx="71">
                  <c:v>4940825</c:v>
                </c:pt>
                <c:pt idx="72">
                  <c:v>4940870</c:v>
                </c:pt>
                <c:pt idx="73">
                  <c:v>4940899</c:v>
                </c:pt>
                <c:pt idx="74">
                  <c:v>4940944</c:v>
                </c:pt>
                <c:pt idx="75">
                  <c:v>4941138</c:v>
                </c:pt>
                <c:pt idx="76">
                  <c:v>4941226</c:v>
                </c:pt>
                <c:pt idx="77">
                  <c:v>4941270</c:v>
                </c:pt>
                <c:pt idx="78">
                  <c:v>4941431</c:v>
                </c:pt>
                <c:pt idx="79">
                  <c:v>4941514</c:v>
                </c:pt>
                <c:pt idx="80">
                  <c:v>4941868</c:v>
                </c:pt>
                <c:pt idx="81">
                  <c:v>4941912</c:v>
                </c:pt>
                <c:pt idx="82">
                  <c:v>4942055</c:v>
                </c:pt>
                <c:pt idx="83">
                  <c:v>4942120</c:v>
                </c:pt>
                <c:pt idx="84">
                  <c:v>4942189</c:v>
                </c:pt>
                <c:pt idx="85">
                  <c:v>4942249</c:v>
                </c:pt>
                <c:pt idx="86">
                  <c:v>4942264</c:v>
                </c:pt>
                <c:pt idx="87">
                  <c:v>4942279</c:v>
                </c:pt>
                <c:pt idx="88">
                  <c:v>4942291</c:v>
                </c:pt>
                <c:pt idx="89">
                  <c:v>4942325</c:v>
                </c:pt>
                <c:pt idx="90">
                  <c:v>4942337</c:v>
                </c:pt>
                <c:pt idx="91">
                  <c:v>4942417</c:v>
                </c:pt>
                <c:pt idx="92">
                  <c:v>4942428</c:v>
                </c:pt>
                <c:pt idx="93">
                  <c:v>4942440</c:v>
                </c:pt>
                <c:pt idx="94">
                  <c:v>4942465</c:v>
                </c:pt>
                <c:pt idx="95">
                  <c:v>4942480</c:v>
                </c:pt>
                <c:pt idx="96">
                  <c:v>4942489</c:v>
                </c:pt>
                <c:pt idx="97">
                  <c:v>4942510</c:v>
                </c:pt>
                <c:pt idx="98">
                  <c:v>4942524</c:v>
                </c:pt>
                <c:pt idx="99">
                  <c:v>4942589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192-4A56-8CD6-56242915B626}"/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'New Installs 14 Days Churn'!$B$4:$B$103</c:f>
              <c:numCache>
                <c:formatCode>General</c:formatCode>
                <c:ptCount val="10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</c:numCache>
            </c:numRef>
          </c:cat>
          <c:val>
            <c:numRef>
              <c:f>'New Installs 14 Days Churn'!$D$4:$D$103</c:f>
              <c:numCache>
                <c:formatCode>General</c:formatCode>
                <c:ptCount val="100"/>
                <c:pt idx="0">
                  <c:v>4023277</c:v>
                </c:pt>
                <c:pt idx="1">
                  <c:v>4228941</c:v>
                </c:pt>
                <c:pt idx="2">
                  <c:v>4340943</c:v>
                </c:pt>
                <c:pt idx="3">
                  <c:v>4419101</c:v>
                </c:pt>
                <c:pt idx="4">
                  <c:v>4463384</c:v>
                </c:pt>
                <c:pt idx="5">
                  <c:v>4505490</c:v>
                </c:pt>
                <c:pt idx="6">
                  <c:v>4531865</c:v>
                </c:pt>
                <c:pt idx="7">
                  <c:v>4572014</c:v>
                </c:pt>
                <c:pt idx="8">
                  <c:v>4597421</c:v>
                </c:pt>
                <c:pt idx="9">
                  <c:v>4634117</c:v>
                </c:pt>
                <c:pt idx="10">
                  <c:v>4654834</c:v>
                </c:pt>
                <c:pt idx="11">
                  <c:v>4677393</c:v>
                </c:pt>
                <c:pt idx="12">
                  <c:v>4700102</c:v>
                </c:pt>
                <c:pt idx="13">
                  <c:v>4720083</c:v>
                </c:pt>
                <c:pt idx="14">
                  <c:v>4739244</c:v>
                </c:pt>
                <c:pt idx="15">
                  <c:v>4765915</c:v>
                </c:pt>
                <c:pt idx="16">
                  <c:v>4774574</c:v>
                </c:pt>
                <c:pt idx="17">
                  <c:v>4788306</c:v>
                </c:pt>
                <c:pt idx="18">
                  <c:v>4799856</c:v>
                </c:pt>
                <c:pt idx="19">
                  <c:v>4813787</c:v>
                </c:pt>
                <c:pt idx="20">
                  <c:v>4823624</c:v>
                </c:pt>
                <c:pt idx="21">
                  <c:v>4832519</c:v>
                </c:pt>
                <c:pt idx="22">
                  <c:v>4840578</c:v>
                </c:pt>
                <c:pt idx="23">
                  <c:v>4852234</c:v>
                </c:pt>
                <c:pt idx="24">
                  <c:v>4861440</c:v>
                </c:pt>
                <c:pt idx="25">
                  <c:v>4872437</c:v>
                </c:pt>
                <c:pt idx="26">
                  <c:v>4874669</c:v>
                </c:pt>
                <c:pt idx="27">
                  <c:v>4878241</c:v>
                </c:pt>
                <c:pt idx="28">
                  <c:v>4881808</c:v>
                </c:pt>
                <c:pt idx="29">
                  <c:v>4884521</c:v>
                </c:pt>
                <c:pt idx="30">
                  <c:v>4887544</c:v>
                </c:pt>
                <c:pt idx="31">
                  <c:v>4892617</c:v>
                </c:pt>
                <c:pt idx="32">
                  <c:v>4897126</c:v>
                </c:pt>
                <c:pt idx="33">
                  <c:v>4899712</c:v>
                </c:pt>
                <c:pt idx="34">
                  <c:v>4901762</c:v>
                </c:pt>
                <c:pt idx="35">
                  <c:v>4909027</c:v>
                </c:pt>
                <c:pt idx="36">
                  <c:v>4915044</c:v>
                </c:pt>
                <c:pt idx="37">
                  <c:v>4919583</c:v>
                </c:pt>
                <c:pt idx="38">
                  <c:v>4921432</c:v>
                </c:pt>
                <c:pt idx="39">
                  <c:v>4922168</c:v>
                </c:pt>
                <c:pt idx="40">
                  <c:v>4930936</c:v>
                </c:pt>
                <c:pt idx="41">
                  <c:v>4931706</c:v>
                </c:pt>
                <c:pt idx="42">
                  <c:v>4932494</c:v>
                </c:pt>
                <c:pt idx="43">
                  <c:v>4933141</c:v>
                </c:pt>
                <c:pt idx="44">
                  <c:v>4937531</c:v>
                </c:pt>
                <c:pt idx="45">
                  <c:v>4938909</c:v>
                </c:pt>
                <c:pt idx="46">
                  <c:v>4939481</c:v>
                </c:pt>
                <c:pt idx="47">
                  <c:v>4946538</c:v>
                </c:pt>
                <c:pt idx="48">
                  <c:v>4947076</c:v>
                </c:pt>
                <c:pt idx="49">
                  <c:v>4947542</c:v>
                </c:pt>
                <c:pt idx="50">
                  <c:v>4948010</c:v>
                </c:pt>
                <c:pt idx="51">
                  <c:v>4949832</c:v>
                </c:pt>
                <c:pt idx="52">
                  <c:v>4950406</c:v>
                </c:pt>
                <c:pt idx="53">
                  <c:v>4951699</c:v>
                </c:pt>
                <c:pt idx="54">
                  <c:v>4952663</c:v>
                </c:pt>
                <c:pt idx="55">
                  <c:v>4957251</c:v>
                </c:pt>
                <c:pt idx="56">
                  <c:v>4957621</c:v>
                </c:pt>
                <c:pt idx="57">
                  <c:v>4957871</c:v>
                </c:pt>
                <c:pt idx="58">
                  <c:v>4958132</c:v>
                </c:pt>
                <c:pt idx="59">
                  <c:v>4958501</c:v>
                </c:pt>
                <c:pt idx="60">
                  <c:v>4958941</c:v>
                </c:pt>
                <c:pt idx="61">
                  <c:v>4960227</c:v>
                </c:pt>
                <c:pt idx="62">
                  <c:v>4961119</c:v>
                </c:pt>
                <c:pt idx="63">
                  <c:v>4961539</c:v>
                </c:pt>
                <c:pt idx="64">
                  <c:v>4962003</c:v>
                </c:pt>
                <c:pt idx="65">
                  <c:v>4962329</c:v>
                </c:pt>
                <c:pt idx="66">
                  <c:v>4962543</c:v>
                </c:pt>
                <c:pt idx="67">
                  <c:v>4963138</c:v>
                </c:pt>
                <c:pt idx="68">
                  <c:v>4963263</c:v>
                </c:pt>
                <c:pt idx="69">
                  <c:v>4963496</c:v>
                </c:pt>
                <c:pt idx="70">
                  <c:v>4964315</c:v>
                </c:pt>
                <c:pt idx="71">
                  <c:v>4964424</c:v>
                </c:pt>
                <c:pt idx="72">
                  <c:v>4964514</c:v>
                </c:pt>
                <c:pt idx="73">
                  <c:v>4964562</c:v>
                </c:pt>
                <c:pt idx="74">
                  <c:v>4964673</c:v>
                </c:pt>
                <c:pt idx="75">
                  <c:v>4965008</c:v>
                </c:pt>
                <c:pt idx="76">
                  <c:v>4965106</c:v>
                </c:pt>
                <c:pt idx="77">
                  <c:v>4965192</c:v>
                </c:pt>
                <c:pt idx="78">
                  <c:v>4965596</c:v>
                </c:pt>
                <c:pt idx="79">
                  <c:v>4965696</c:v>
                </c:pt>
                <c:pt idx="80">
                  <c:v>4966559</c:v>
                </c:pt>
                <c:pt idx="81">
                  <c:v>4966594</c:v>
                </c:pt>
                <c:pt idx="82">
                  <c:v>4966822</c:v>
                </c:pt>
                <c:pt idx="83">
                  <c:v>4966867</c:v>
                </c:pt>
                <c:pt idx="84">
                  <c:v>4966996</c:v>
                </c:pt>
                <c:pt idx="85">
                  <c:v>4967126</c:v>
                </c:pt>
                <c:pt idx="86">
                  <c:v>4967151</c:v>
                </c:pt>
                <c:pt idx="87">
                  <c:v>4967171</c:v>
                </c:pt>
                <c:pt idx="88">
                  <c:v>4967186</c:v>
                </c:pt>
                <c:pt idx="89">
                  <c:v>4967222</c:v>
                </c:pt>
                <c:pt idx="90">
                  <c:v>4967249</c:v>
                </c:pt>
                <c:pt idx="91">
                  <c:v>4967342</c:v>
                </c:pt>
                <c:pt idx="92">
                  <c:v>4967366</c:v>
                </c:pt>
                <c:pt idx="93">
                  <c:v>4967390</c:v>
                </c:pt>
                <c:pt idx="94">
                  <c:v>4967428</c:v>
                </c:pt>
                <c:pt idx="95">
                  <c:v>4967439</c:v>
                </c:pt>
                <c:pt idx="96">
                  <c:v>4967451</c:v>
                </c:pt>
                <c:pt idx="97">
                  <c:v>4967472</c:v>
                </c:pt>
                <c:pt idx="98">
                  <c:v>4967500</c:v>
                </c:pt>
                <c:pt idx="99">
                  <c:v>4967599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192-4A56-8CD6-56242915B6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87011088"/>
        <c:axId val="387013048"/>
      </c:lineChart>
      <c:catAx>
        <c:axId val="387011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7013048"/>
        <c:crosses val="autoZero"/>
        <c:auto val="1"/>
        <c:lblAlgn val="ctr"/>
        <c:lblOffset val="100"/>
        <c:noMultiLvlLbl val="0"/>
      </c:catAx>
      <c:valAx>
        <c:axId val="387013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7011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'14 Days Progression'!$B$25:$B$103</c:f>
              <c:numCache>
                <c:formatCode>General</c:formatCode>
                <c:ptCount val="79"/>
                <c:pt idx="0">
                  <c:v>21</c:v>
                </c:pt>
                <c:pt idx="1">
                  <c:v>22</c:v>
                </c:pt>
                <c:pt idx="2">
                  <c:v>23</c:v>
                </c:pt>
                <c:pt idx="3">
                  <c:v>24</c:v>
                </c:pt>
                <c:pt idx="4">
                  <c:v>25</c:v>
                </c:pt>
                <c:pt idx="5">
                  <c:v>26</c:v>
                </c:pt>
                <c:pt idx="6">
                  <c:v>27</c:v>
                </c:pt>
                <c:pt idx="7">
                  <c:v>28</c:v>
                </c:pt>
                <c:pt idx="8">
                  <c:v>29</c:v>
                </c:pt>
                <c:pt idx="9">
                  <c:v>30</c:v>
                </c:pt>
                <c:pt idx="10">
                  <c:v>31</c:v>
                </c:pt>
                <c:pt idx="11">
                  <c:v>32</c:v>
                </c:pt>
                <c:pt idx="12">
                  <c:v>33</c:v>
                </c:pt>
                <c:pt idx="13">
                  <c:v>34</c:v>
                </c:pt>
                <c:pt idx="14">
                  <c:v>35</c:v>
                </c:pt>
                <c:pt idx="15">
                  <c:v>36</c:v>
                </c:pt>
                <c:pt idx="16">
                  <c:v>37</c:v>
                </c:pt>
                <c:pt idx="17">
                  <c:v>38</c:v>
                </c:pt>
                <c:pt idx="18">
                  <c:v>39</c:v>
                </c:pt>
                <c:pt idx="19">
                  <c:v>40</c:v>
                </c:pt>
                <c:pt idx="20">
                  <c:v>41</c:v>
                </c:pt>
                <c:pt idx="21">
                  <c:v>42</c:v>
                </c:pt>
                <c:pt idx="22">
                  <c:v>43</c:v>
                </c:pt>
                <c:pt idx="23">
                  <c:v>44</c:v>
                </c:pt>
                <c:pt idx="24">
                  <c:v>45</c:v>
                </c:pt>
                <c:pt idx="25">
                  <c:v>46</c:v>
                </c:pt>
                <c:pt idx="26">
                  <c:v>47</c:v>
                </c:pt>
                <c:pt idx="27">
                  <c:v>48</c:v>
                </c:pt>
                <c:pt idx="28">
                  <c:v>49</c:v>
                </c:pt>
                <c:pt idx="29">
                  <c:v>50</c:v>
                </c:pt>
                <c:pt idx="30">
                  <c:v>51</c:v>
                </c:pt>
                <c:pt idx="31">
                  <c:v>52</c:v>
                </c:pt>
                <c:pt idx="32">
                  <c:v>53</c:v>
                </c:pt>
                <c:pt idx="33">
                  <c:v>54</c:v>
                </c:pt>
                <c:pt idx="34">
                  <c:v>55</c:v>
                </c:pt>
                <c:pt idx="35">
                  <c:v>56</c:v>
                </c:pt>
                <c:pt idx="36">
                  <c:v>57</c:v>
                </c:pt>
                <c:pt idx="37">
                  <c:v>58</c:v>
                </c:pt>
                <c:pt idx="38">
                  <c:v>59</c:v>
                </c:pt>
                <c:pt idx="39">
                  <c:v>60</c:v>
                </c:pt>
                <c:pt idx="40">
                  <c:v>61</c:v>
                </c:pt>
                <c:pt idx="41">
                  <c:v>62</c:v>
                </c:pt>
                <c:pt idx="42">
                  <c:v>63</c:v>
                </c:pt>
                <c:pt idx="43">
                  <c:v>64</c:v>
                </c:pt>
                <c:pt idx="44">
                  <c:v>65</c:v>
                </c:pt>
                <c:pt idx="45">
                  <c:v>66</c:v>
                </c:pt>
                <c:pt idx="46">
                  <c:v>67</c:v>
                </c:pt>
                <c:pt idx="47">
                  <c:v>68</c:v>
                </c:pt>
                <c:pt idx="48">
                  <c:v>69</c:v>
                </c:pt>
                <c:pt idx="49">
                  <c:v>70</c:v>
                </c:pt>
                <c:pt idx="50">
                  <c:v>71</c:v>
                </c:pt>
                <c:pt idx="51">
                  <c:v>72</c:v>
                </c:pt>
                <c:pt idx="52">
                  <c:v>73</c:v>
                </c:pt>
                <c:pt idx="53">
                  <c:v>74</c:v>
                </c:pt>
                <c:pt idx="54">
                  <c:v>75</c:v>
                </c:pt>
                <c:pt idx="55">
                  <c:v>76</c:v>
                </c:pt>
                <c:pt idx="56">
                  <c:v>77</c:v>
                </c:pt>
                <c:pt idx="57">
                  <c:v>78</c:v>
                </c:pt>
                <c:pt idx="58">
                  <c:v>79</c:v>
                </c:pt>
                <c:pt idx="59">
                  <c:v>80</c:v>
                </c:pt>
                <c:pt idx="60">
                  <c:v>81</c:v>
                </c:pt>
                <c:pt idx="61">
                  <c:v>82</c:v>
                </c:pt>
                <c:pt idx="62">
                  <c:v>83</c:v>
                </c:pt>
                <c:pt idx="63">
                  <c:v>84</c:v>
                </c:pt>
                <c:pt idx="64">
                  <c:v>85</c:v>
                </c:pt>
                <c:pt idx="65">
                  <c:v>86</c:v>
                </c:pt>
                <c:pt idx="66">
                  <c:v>87</c:v>
                </c:pt>
                <c:pt idx="67">
                  <c:v>88</c:v>
                </c:pt>
                <c:pt idx="68">
                  <c:v>89</c:v>
                </c:pt>
                <c:pt idx="69">
                  <c:v>90</c:v>
                </c:pt>
                <c:pt idx="70">
                  <c:v>91</c:v>
                </c:pt>
                <c:pt idx="71">
                  <c:v>92</c:v>
                </c:pt>
                <c:pt idx="72">
                  <c:v>93</c:v>
                </c:pt>
                <c:pt idx="73">
                  <c:v>94</c:v>
                </c:pt>
                <c:pt idx="74">
                  <c:v>95</c:v>
                </c:pt>
                <c:pt idx="75">
                  <c:v>96</c:v>
                </c:pt>
                <c:pt idx="76">
                  <c:v>97</c:v>
                </c:pt>
                <c:pt idx="77">
                  <c:v>98</c:v>
                </c:pt>
                <c:pt idx="78">
                  <c:v>99</c:v>
                </c:pt>
              </c:numCache>
            </c:numRef>
          </c:cat>
          <c:val>
            <c:numRef>
              <c:f>'14 Days Progression'!$C$25:$C$103</c:f>
              <c:numCache>
                <c:formatCode>General</c:formatCode>
                <c:ptCount val="79"/>
                <c:pt idx="0">
                  <c:v>3331310</c:v>
                </c:pt>
                <c:pt idx="1">
                  <c:v>3236153</c:v>
                </c:pt>
                <c:pt idx="2">
                  <c:v>3149018</c:v>
                </c:pt>
                <c:pt idx="3">
                  <c:v>3018898</c:v>
                </c:pt>
                <c:pt idx="4">
                  <c:v>2896177</c:v>
                </c:pt>
                <c:pt idx="5">
                  <c:v>2758912</c:v>
                </c:pt>
                <c:pt idx="6">
                  <c:v>2732763</c:v>
                </c:pt>
                <c:pt idx="7">
                  <c:v>2678547</c:v>
                </c:pt>
                <c:pt idx="8">
                  <c:v>2630958</c:v>
                </c:pt>
                <c:pt idx="9">
                  <c:v>2595700</c:v>
                </c:pt>
                <c:pt idx="10">
                  <c:v>2546702</c:v>
                </c:pt>
                <c:pt idx="11">
                  <c:v>2477205</c:v>
                </c:pt>
                <c:pt idx="12">
                  <c:v>2410857</c:v>
                </c:pt>
                <c:pt idx="13">
                  <c:v>2366875</c:v>
                </c:pt>
                <c:pt idx="14">
                  <c:v>2338452</c:v>
                </c:pt>
                <c:pt idx="15">
                  <c:v>2208923</c:v>
                </c:pt>
                <c:pt idx="16">
                  <c:v>2083535</c:v>
                </c:pt>
                <c:pt idx="17">
                  <c:v>1972593</c:v>
                </c:pt>
                <c:pt idx="18">
                  <c:v>1932621</c:v>
                </c:pt>
                <c:pt idx="19">
                  <c:v>1913376</c:v>
                </c:pt>
                <c:pt idx="20">
                  <c:v>1726454</c:v>
                </c:pt>
                <c:pt idx="21">
                  <c:v>1703944</c:v>
                </c:pt>
                <c:pt idx="22">
                  <c:v>1683599</c:v>
                </c:pt>
                <c:pt idx="23">
                  <c:v>1664293</c:v>
                </c:pt>
                <c:pt idx="24">
                  <c:v>1548695</c:v>
                </c:pt>
                <c:pt idx="25">
                  <c:v>1509188</c:v>
                </c:pt>
                <c:pt idx="26">
                  <c:v>1493441</c:v>
                </c:pt>
                <c:pt idx="27">
                  <c:v>1319009</c:v>
                </c:pt>
                <c:pt idx="28">
                  <c:v>1292394</c:v>
                </c:pt>
                <c:pt idx="29">
                  <c:v>1268025</c:v>
                </c:pt>
                <c:pt idx="30">
                  <c:v>1240096</c:v>
                </c:pt>
                <c:pt idx="31">
                  <c:v>1154099</c:v>
                </c:pt>
                <c:pt idx="32">
                  <c:v>1124062</c:v>
                </c:pt>
                <c:pt idx="33">
                  <c:v>1096406</c:v>
                </c:pt>
                <c:pt idx="34">
                  <c:v>1053642</c:v>
                </c:pt>
                <c:pt idx="35">
                  <c:v>886120.5</c:v>
                </c:pt>
                <c:pt idx="36">
                  <c:v>866889.6</c:v>
                </c:pt>
                <c:pt idx="37">
                  <c:v>850559.3</c:v>
                </c:pt>
                <c:pt idx="38">
                  <c:v>831256.4</c:v>
                </c:pt>
                <c:pt idx="39">
                  <c:v>802955.9</c:v>
                </c:pt>
                <c:pt idx="40">
                  <c:v>759449.5</c:v>
                </c:pt>
                <c:pt idx="41">
                  <c:v>664199.4</c:v>
                </c:pt>
                <c:pt idx="42">
                  <c:v>597750.6</c:v>
                </c:pt>
                <c:pt idx="43">
                  <c:v>566070.30000000005</c:v>
                </c:pt>
                <c:pt idx="44">
                  <c:v>524297</c:v>
                </c:pt>
                <c:pt idx="45">
                  <c:v>489225.9</c:v>
                </c:pt>
                <c:pt idx="46">
                  <c:v>472488.5</c:v>
                </c:pt>
                <c:pt idx="47">
                  <c:v>417689.3</c:v>
                </c:pt>
                <c:pt idx="48">
                  <c:v>405953.3</c:v>
                </c:pt>
                <c:pt idx="49">
                  <c:v>383764</c:v>
                </c:pt>
                <c:pt idx="50">
                  <c:v>308447.5</c:v>
                </c:pt>
                <c:pt idx="51">
                  <c:v>302959.7</c:v>
                </c:pt>
                <c:pt idx="52">
                  <c:v>297439.40000000002</c:v>
                </c:pt>
                <c:pt idx="53">
                  <c:v>293230.7</c:v>
                </c:pt>
                <c:pt idx="54">
                  <c:v>284615.2</c:v>
                </c:pt>
                <c:pt idx="55">
                  <c:v>254379.8</c:v>
                </c:pt>
                <c:pt idx="56">
                  <c:v>243854.5</c:v>
                </c:pt>
                <c:pt idx="57">
                  <c:v>234294.9</c:v>
                </c:pt>
                <c:pt idx="58">
                  <c:v>213114.6</c:v>
                </c:pt>
                <c:pt idx="59">
                  <c:v>204448.6</c:v>
                </c:pt>
                <c:pt idx="60">
                  <c:v>150733.9</c:v>
                </c:pt>
                <c:pt idx="61">
                  <c:v>146925.20000000001</c:v>
                </c:pt>
                <c:pt idx="62">
                  <c:v>128368.2</c:v>
                </c:pt>
                <c:pt idx="63">
                  <c:v>122505.60000000001</c:v>
                </c:pt>
                <c:pt idx="64">
                  <c:v>111093.9</c:v>
                </c:pt>
                <c:pt idx="65">
                  <c:v>98705.66</c:v>
                </c:pt>
                <c:pt idx="66">
                  <c:v>97293.16</c:v>
                </c:pt>
                <c:pt idx="67">
                  <c:v>95296.92</c:v>
                </c:pt>
                <c:pt idx="68">
                  <c:v>93866.4</c:v>
                </c:pt>
                <c:pt idx="69">
                  <c:v>89697.36</c:v>
                </c:pt>
                <c:pt idx="70">
                  <c:v>86966.05</c:v>
                </c:pt>
                <c:pt idx="71">
                  <c:v>77673.100000000006</c:v>
                </c:pt>
                <c:pt idx="72">
                  <c:v>76019.17</c:v>
                </c:pt>
                <c:pt idx="73">
                  <c:v>73961.679999999993</c:v>
                </c:pt>
                <c:pt idx="74">
                  <c:v>70880.84</c:v>
                </c:pt>
                <c:pt idx="75">
                  <c:v>69608.87</c:v>
                </c:pt>
                <c:pt idx="76">
                  <c:v>67410.850000000006</c:v>
                </c:pt>
                <c:pt idx="77">
                  <c:v>64470.54</c:v>
                </c:pt>
                <c:pt idx="78">
                  <c:v>62477.91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E28-443A-A0B7-CB38A9C9C496}"/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'14 Days Progression'!$B$25:$B$103</c:f>
              <c:numCache>
                <c:formatCode>General</c:formatCode>
                <c:ptCount val="79"/>
                <c:pt idx="0">
                  <c:v>21</c:v>
                </c:pt>
                <c:pt idx="1">
                  <c:v>22</c:v>
                </c:pt>
                <c:pt idx="2">
                  <c:v>23</c:v>
                </c:pt>
                <c:pt idx="3">
                  <c:v>24</c:v>
                </c:pt>
                <c:pt idx="4">
                  <c:v>25</c:v>
                </c:pt>
                <c:pt idx="5">
                  <c:v>26</c:v>
                </c:pt>
                <c:pt idx="6">
                  <c:v>27</c:v>
                </c:pt>
                <c:pt idx="7">
                  <c:v>28</c:v>
                </c:pt>
                <c:pt idx="8">
                  <c:v>29</c:v>
                </c:pt>
                <c:pt idx="9">
                  <c:v>30</c:v>
                </c:pt>
                <c:pt idx="10">
                  <c:v>31</c:v>
                </c:pt>
                <c:pt idx="11">
                  <c:v>32</c:v>
                </c:pt>
                <c:pt idx="12">
                  <c:v>33</c:v>
                </c:pt>
                <c:pt idx="13">
                  <c:v>34</c:v>
                </c:pt>
                <c:pt idx="14">
                  <c:v>35</c:v>
                </c:pt>
                <c:pt idx="15">
                  <c:v>36</c:v>
                </c:pt>
                <c:pt idx="16">
                  <c:v>37</c:v>
                </c:pt>
                <c:pt idx="17">
                  <c:v>38</c:v>
                </c:pt>
                <c:pt idx="18">
                  <c:v>39</c:v>
                </c:pt>
                <c:pt idx="19">
                  <c:v>40</c:v>
                </c:pt>
                <c:pt idx="20">
                  <c:v>41</c:v>
                </c:pt>
                <c:pt idx="21">
                  <c:v>42</c:v>
                </c:pt>
                <c:pt idx="22">
                  <c:v>43</c:v>
                </c:pt>
                <c:pt idx="23">
                  <c:v>44</c:v>
                </c:pt>
                <c:pt idx="24">
                  <c:v>45</c:v>
                </c:pt>
                <c:pt idx="25">
                  <c:v>46</c:v>
                </c:pt>
                <c:pt idx="26">
                  <c:v>47</c:v>
                </c:pt>
                <c:pt idx="27">
                  <c:v>48</c:v>
                </c:pt>
                <c:pt idx="28">
                  <c:v>49</c:v>
                </c:pt>
                <c:pt idx="29">
                  <c:v>50</c:v>
                </c:pt>
                <c:pt idx="30">
                  <c:v>51</c:v>
                </c:pt>
                <c:pt idx="31">
                  <c:v>52</c:v>
                </c:pt>
                <c:pt idx="32">
                  <c:v>53</c:v>
                </c:pt>
                <c:pt idx="33">
                  <c:v>54</c:v>
                </c:pt>
                <c:pt idx="34">
                  <c:v>55</c:v>
                </c:pt>
                <c:pt idx="35">
                  <c:v>56</c:v>
                </c:pt>
                <c:pt idx="36">
                  <c:v>57</c:v>
                </c:pt>
                <c:pt idx="37">
                  <c:v>58</c:v>
                </c:pt>
                <c:pt idx="38">
                  <c:v>59</c:v>
                </c:pt>
                <c:pt idx="39">
                  <c:v>60</c:v>
                </c:pt>
                <c:pt idx="40">
                  <c:v>61</c:v>
                </c:pt>
                <c:pt idx="41">
                  <c:v>62</c:v>
                </c:pt>
                <c:pt idx="42">
                  <c:v>63</c:v>
                </c:pt>
                <c:pt idx="43">
                  <c:v>64</c:v>
                </c:pt>
                <c:pt idx="44">
                  <c:v>65</c:v>
                </c:pt>
                <c:pt idx="45">
                  <c:v>66</c:v>
                </c:pt>
                <c:pt idx="46">
                  <c:v>67</c:v>
                </c:pt>
                <c:pt idx="47">
                  <c:v>68</c:v>
                </c:pt>
                <c:pt idx="48">
                  <c:v>69</c:v>
                </c:pt>
                <c:pt idx="49">
                  <c:v>70</c:v>
                </c:pt>
                <c:pt idx="50">
                  <c:v>71</c:v>
                </c:pt>
                <c:pt idx="51">
                  <c:v>72</c:v>
                </c:pt>
                <c:pt idx="52">
                  <c:v>73</c:v>
                </c:pt>
                <c:pt idx="53">
                  <c:v>74</c:v>
                </c:pt>
                <c:pt idx="54">
                  <c:v>75</c:v>
                </c:pt>
                <c:pt idx="55">
                  <c:v>76</c:v>
                </c:pt>
                <c:pt idx="56">
                  <c:v>77</c:v>
                </c:pt>
                <c:pt idx="57">
                  <c:v>78</c:v>
                </c:pt>
                <c:pt idx="58">
                  <c:v>79</c:v>
                </c:pt>
                <c:pt idx="59">
                  <c:v>80</c:v>
                </c:pt>
                <c:pt idx="60">
                  <c:v>81</c:v>
                </c:pt>
                <c:pt idx="61">
                  <c:v>82</c:v>
                </c:pt>
                <c:pt idx="62">
                  <c:v>83</c:v>
                </c:pt>
                <c:pt idx="63">
                  <c:v>84</c:v>
                </c:pt>
                <c:pt idx="64">
                  <c:v>85</c:v>
                </c:pt>
                <c:pt idx="65">
                  <c:v>86</c:v>
                </c:pt>
                <c:pt idx="66">
                  <c:v>87</c:v>
                </c:pt>
                <c:pt idx="67">
                  <c:v>88</c:v>
                </c:pt>
                <c:pt idx="68">
                  <c:v>89</c:v>
                </c:pt>
                <c:pt idx="69">
                  <c:v>90</c:v>
                </c:pt>
                <c:pt idx="70">
                  <c:v>91</c:v>
                </c:pt>
                <c:pt idx="71">
                  <c:v>92</c:v>
                </c:pt>
                <c:pt idx="72">
                  <c:v>93</c:v>
                </c:pt>
                <c:pt idx="73">
                  <c:v>94</c:v>
                </c:pt>
                <c:pt idx="74">
                  <c:v>95</c:v>
                </c:pt>
                <c:pt idx="75">
                  <c:v>96</c:v>
                </c:pt>
                <c:pt idx="76">
                  <c:v>97</c:v>
                </c:pt>
                <c:pt idx="77">
                  <c:v>98</c:v>
                </c:pt>
                <c:pt idx="78">
                  <c:v>99</c:v>
                </c:pt>
              </c:numCache>
            </c:numRef>
          </c:cat>
          <c:val>
            <c:numRef>
              <c:f>'14 Days Progression'!$D$25:$D$103</c:f>
              <c:numCache>
                <c:formatCode>General</c:formatCode>
                <c:ptCount val="79"/>
                <c:pt idx="0">
                  <c:v>3487051</c:v>
                </c:pt>
                <c:pt idx="1">
                  <c:v>3404065</c:v>
                </c:pt>
                <c:pt idx="2">
                  <c:v>3332588</c:v>
                </c:pt>
                <c:pt idx="3">
                  <c:v>3211405</c:v>
                </c:pt>
                <c:pt idx="4">
                  <c:v>3101173</c:v>
                </c:pt>
                <c:pt idx="5">
                  <c:v>2971225</c:v>
                </c:pt>
                <c:pt idx="6">
                  <c:v>2946350</c:v>
                </c:pt>
                <c:pt idx="7">
                  <c:v>2904388</c:v>
                </c:pt>
                <c:pt idx="8">
                  <c:v>2861307</c:v>
                </c:pt>
                <c:pt idx="9">
                  <c:v>2827523</c:v>
                </c:pt>
                <c:pt idx="10">
                  <c:v>2789643</c:v>
                </c:pt>
                <c:pt idx="11">
                  <c:v>2723215</c:v>
                </c:pt>
                <c:pt idx="12">
                  <c:v>2658435</c:v>
                </c:pt>
                <c:pt idx="13">
                  <c:v>2618760</c:v>
                </c:pt>
                <c:pt idx="14">
                  <c:v>2589875</c:v>
                </c:pt>
                <c:pt idx="15">
                  <c:v>2471706</c:v>
                </c:pt>
                <c:pt idx="16">
                  <c:v>2358892</c:v>
                </c:pt>
                <c:pt idx="17">
                  <c:v>2262753</c:v>
                </c:pt>
                <c:pt idx="18">
                  <c:v>2227117</c:v>
                </c:pt>
                <c:pt idx="19">
                  <c:v>2212191</c:v>
                </c:pt>
                <c:pt idx="20">
                  <c:v>2033036</c:v>
                </c:pt>
                <c:pt idx="21">
                  <c:v>2014926</c:v>
                </c:pt>
                <c:pt idx="22">
                  <c:v>1995720</c:v>
                </c:pt>
                <c:pt idx="23">
                  <c:v>1978168</c:v>
                </c:pt>
                <c:pt idx="24">
                  <c:v>1864222</c:v>
                </c:pt>
                <c:pt idx="25">
                  <c:v>1829942</c:v>
                </c:pt>
                <c:pt idx="26">
                  <c:v>1815530</c:v>
                </c:pt>
                <c:pt idx="27">
                  <c:v>1635688</c:v>
                </c:pt>
                <c:pt idx="28">
                  <c:v>1611144</c:v>
                </c:pt>
                <c:pt idx="29">
                  <c:v>1590978</c:v>
                </c:pt>
                <c:pt idx="30">
                  <c:v>1566204</c:v>
                </c:pt>
                <c:pt idx="31">
                  <c:v>1483771</c:v>
                </c:pt>
                <c:pt idx="32">
                  <c:v>1455936</c:v>
                </c:pt>
                <c:pt idx="33">
                  <c:v>1425159</c:v>
                </c:pt>
                <c:pt idx="34">
                  <c:v>1384819</c:v>
                </c:pt>
                <c:pt idx="35">
                  <c:v>1193270</c:v>
                </c:pt>
                <c:pt idx="36">
                  <c:v>1173884</c:v>
                </c:pt>
                <c:pt idx="37">
                  <c:v>1157566</c:v>
                </c:pt>
                <c:pt idx="38">
                  <c:v>1140190</c:v>
                </c:pt>
                <c:pt idx="39">
                  <c:v>1112564</c:v>
                </c:pt>
                <c:pt idx="40">
                  <c:v>1070745</c:v>
                </c:pt>
                <c:pt idx="41">
                  <c:v>957525</c:v>
                </c:pt>
                <c:pt idx="42">
                  <c:v>879627.9</c:v>
                </c:pt>
                <c:pt idx="43">
                  <c:v>842010.1</c:v>
                </c:pt>
                <c:pt idx="44">
                  <c:v>798979.4</c:v>
                </c:pt>
                <c:pt idx="45">
                  <c:v>763821.7</c:v>
                </c:pt>
                <c:pt idx="46">
                  <c:v>744464.3</c:v>
                </c:pt>
                <c:pt idx="47">
                  <c:v>673512.4</c:v>
                </c:pt>
                <c:pt idx="48">
                  <c:v>661254.9</c:v>
                </c:pt>
                <c:pt idx="49">
                  <c:v>636337.1</c:v>
                </c:pt>
                <c:pt idx="50">
                  <c:v>519308</c:v>
                </c:pt>
                <c:pt idx="51">
                  <c:v>511726.2</c:v>
                </c:pt>
                <c:pt idx="52">
                  <c:v>504471.6</c:v>
                </c:pt>
                <c:pt idx="53">
                  <c:v>499346.4</c:v>
                </c:pt>
                <c:pt idx="54">
                  <c:v>488444.8</c:v>
                </c:pt>
                <c:pt idx="55">
                  <c:v>441903.6</c:v>
                </c:pt>
                <c:pt idx="56">
                  <c:v>427829.8</c:v>
                </c:pt>
                <c:pt idx="57">
                  <c:v>415155.1</c:v>
                </c:pt>
                <c:pt idx="58">
                  <c:v>377839.4</c:v>
                </c:pt>
                <c:pt idx="59">
                  <c:v>365668.2</c:v>
                </c:pt>
                <c:pt idx="60">
                  <c:v>261418.2</c:v>
                </c:pt>
                <c:pt idx="61">
                  <c:v>256692.1</c:v>
                </c:pt>
                <c:pt idx="62">
                  <c:v>227544.5</c:v>
                </c:pt>
                <c:pt idx="63">
                  <c:v>218801</c:v>
                </c:pt>
                <c:pt idx="64">
                  <c:v>201562.1</c:v>
                </c:pt>
                <c:pt idx="65">
                  <c:v>176698.2</c:v>
                </c:pt>
                <c:pt idx="66">
                  <c:v>174608.5</c:v>
                </c:pt>
                <c:pt idx="67">
                  <c:v>171673.60000000001</c:v>
                </c:pt>
                <c:pt idx="68">
                  <c:v>169490.4</c:v>
                </c:pt>
                <c:pt idx="69">
                  <c:v>163347.20000000001</c:v>
                </c:pt>
                <c:pt idx="70">
                  <c:v>159426.9</c:v>
                </c:pt>
                <c:pt idx="71">
                  <c:v>141411</c:v>
                </c:pt>
                <c:pt idx="72">
                  <c:v>139145.1</c:v>
                </c:pt>
                <c:pt idx="73">
                  <c:v>135735.5</c:v>
                </c:pt>
                <c:pt idx="74">
                  <c:v>131153.29999999999</c:v>
                </c:pt>
                <c:pt idx="75">
                  <c:v>129225.5</c:v>
                </c:pt>
                <c:pt idx="76">
                  <c:v>125876.9</c:v>
                </c:pt>
                <c:pt idx="77">
                  <c:v>120615</c:v>
                </c:pt>
                <c:pt idx="78">
                  <c:v>117773.6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E28-443A-A0B7-CB38A9C9C4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88152312"/>
        <c:axId val="388149176"/>
      </c:lineChart>
      <c:catAx>
        <c:axId val="388152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8149176"/>
        <c:crosses val="autoZero"/>
        <c:auto val="1"/>
        <c:lblAlgn val="ctr"/>
        <c:lblOffset val="100"/>
        <c:noMultiLvlLbl val="0"/>
      </c:catAx>
      <c:valAx>
        <c:axId val="388149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8152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/>
              <a:t>Active Paying Users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Group 30 minutes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'Active Paying Users'!$B$18:$B$44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'Active Paying Users'!$C$18:$C$44</c:f>
              <c:numCache>
                <c:formatCode>General</c:formatCode>
                <c:ptCount val="27"/>
                <c:pt idx="0">
                  <c:v>5535313</c:v>
                </c:pt>
                <c:pt idx="1">
                  <c:v>5413875</c:v>
                </c:pt>
                <c:pt idx="2">
                  <c:v>5525056</c:v>
                </c:pt>
                <c:pt idx="3">
                  <c:v>5688466</c:v>
                </c:pt>
                <c:pt idx="4">
                  <c:v>5746498</c:v>
                </c:pt>
                <c:pt idx="5">
                  <c:v>5687085</c:v>
                </c:pt>
                <c:pt idx="6">
                  <c:v>5680773</c:v>
                </c:pt>
                <c:pt idx="7">
                  <c:v>5549450</c:v>
                </c:pt>
                <c:pt idx="8">
                  <c:v>5360318</c:v>
                </c:pt>
                <c:pt idx="9">
                  <c:v>5500913</c:v>
                </c:pt>
                <c:pt idx="10">
                  <c:v>5662018</c:v>
                </c:pt>
                <c:pt idx="11">
                  <c:v>5664624</c:v>
                </c:pt>
                <c:pt idx="12">
                  <c:v>5624405</c:v>
                </c:pt>
                <c:pt idx="13">
                  <c:v>5542562</c:v>
                </c:pt>
                <c:pt idx="14">
                  <c:v>5405792</c:v>
                </c:pt>
                <c:pt idx="15">
                  <c:v>5268157</c:v>
                </c:pt>
                <c:pt idx="16">
                  <c:v>5405005</c:v>
                </c:pt>
                <c:pt idx="17">
                  <c:v>5488014</c:v>
                </c:pt>
                <c:pt idx="18">
                  <c:v>5455926</c:v>
                </c:pt>
                <c:pt idx="19">
                  <c:v>5380803</c:v>
                </c:pt>
                <c:pt idx="20">
                  <c:v>5299296</c:v>
                </c:pt>
                <c:pt idx="21">
                  <c:v>5171672</c:v>
                </c:pt>
                <c:pt idx="22">
                  <c:v>4977334</c:v>
                </c:pt>
                <c:pt idx="23">
                  <c:v>5184170</c:v>
                </c:pt>
                <c:pt idx="24">
                  <c:v>5304749</c:v>
                </c:pt>
                <c:pt idx="25">
                  <c:v>5298990</c:v>
                </c:pt>
                <c:pt idx="26">
                  <c:v>5206613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7E7-4BD5-8591-017A459D9F1C}"/>
            </c:ext>
          </c:extLst>
        </c:ser>
        <c:ser>
          <c:idx val="1"/>
          <c:order val="1"/>
          <c:tx>
            <c:v>Group 5 minutes</c:v>
          </c:tx>
          <c:spPr>
            <a:ln w="28575" cap="rnd">
              <a:solidFill>
                <a:schemeClr val="accent2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'Active Paying Users'!$B$18:$B$44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'Active Paying Users'!$D$18:$D$44</c:f>
              <c:numCache>
                <c:formatCode>General</c:formatCode>
                <c:ptCount val="27"/>
                <c:pt idx="0">
                  <c:v>5552395</c:v>
                </c:pt>
                <c:pt idx="1">
                  <c:v>5444620</c:v>
                </c:pt>
                <c:pt idx="2">
                  <c:v>5541653</c:v>
                </c:pt>
                <c:pt idx="3">
                  <c:v>5707508</c:v>
                </c:pt>
                <c:pt idx="4">
                  <c:v>5759145</c:v>
                </c:pt>
                <c:pt idx="5">
                  <c:v>5700243</c:v>
                </c:pt>
                <c:pt idx="6">
                  <c:v>5686234</c:v>
                </c:pt>
                <c:pt idx="7">
                  <c:v>5552815</c:v>
                </c:pt>
                <c:pt idx="8">
                  <c:v>5360925</c:v>
                </c:pt>
                <c:pt idx="9">
                  <c:v>5488332</c:v>
                </c:pt>
                <c:pt idx="10">
                  <c:v>5643823</c:v>
                </c:pt>
                <c:pt idx="11">
                  <c:v>5641917</c:v>
                </c:pt>
                <c:pt idx="12">
                  <c:v>5602437</c:v>
                </c:pt>
                <c:pt idx="13">
                  <c:v>5518658</c:v>
                </c:pt>
                <c:pt idx="14">
                  <c:v>5374185</c:v>
                </c:pt>
                <c:pt idx="15">
                  <c:v>5226967</c:v>
                </c:pt>
                <c:pt idx="16">
                  <c:v>5371266</c:v>
                </c:pt>
                <c:pt idx="17">
                  <c:v>5447875</c:v>
                </c:pt>
                <c:pt idx="18">
                  <c:v>5411279</c:v>
                </c:pt>
                <c:pt idx="19">
                  <c:v>5323412</c:v>
                </c:pt>
                <c:pt idx="20">
                  <c:v>5238332</c:v>
                </c:pt>
                <c:pt idx="21">
                  <c:v>5104481</c:v>
                </c:pt>
                <c:pt idx="22">
                  <c:v>4912029</c:v>
                </c:pt>
                <c:pt idx="23">
                  <c:v>5110074</c:v>
                </c:pt>
                <c:pt idx="24">
                  <c:v>5234448</c:v>
                </c:pt>
                <c:pt idx="25">
                  <c:v>5214780</c:v>
                </c:pt>
                <c:pt idx="26">
                  <c:v>5117513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7E7-4BD5-8591-017A459D9F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10703408"/>
        <c:axId val="410703736"/>
      </c:lineChart>
      <c:catAx>
        <c:axId val="410703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410703736"/>
        <c:crosses val="autoZero"/>
        <c:auto val="1"/>
        <c:lblAlgn val="ctr"/>
        <c:lblOffset val="100"/>
        <c:noMultiLvlLbl val="0"/>
      </c:catAx>
      <c:valAx>
        <c:axId val="410703736"/>
        <c:scaling>
          <c:orientation val="minMax"/>
          <c:min val="48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410703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'Daily Game Ends'!$B$18:$B$44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'Daily Game Ends'!$C$18:$C$44</c:f>
              <c:numCache>
                <c:formatCode>General</c:formatCode>
                <c:ptCount val="27"/>
                <c:pt idx="0">
                  <c:v>544849315</c:v>
                </c:pt>
                <c:pt idx="1">
                  <c:v>546464100</c:v>
                </c:pt>
                <c:pt idx="2">
                  <c:v>572718911</c:v>
                </c:pt>
                <c:pt idx="3">
                  <c:v>558901170</c:v>
                </c:pt>
                <c:pt idx="4">
                  <c:v>562265472</c:v>
                </c:pt>
                <c:pt idx="5">
                  <c:v>552319669</c:v>
                </c:pt>
                <c:pt idx="6">
                  <c:v>557413162</c:v>
                </c:pt>
                <c:pt idx="7">
                  <c:v>540367750</c:v>
                </c:pt>
                <c:pt idx="8">
                  <c:v>529233159</c:v>
                </c:pt>
                <c:pt idx="9">
                  <c:v>556158565</c:v>
                </c:pt>
                <c:pt idx="10">
                  <c:v>557460564</c:v>
                </c:pt>
                <c:pt idx="11">
                  <c:v>565149970</c:v>
                </c:pt>
                <c:pt idx="12">
                  <c:v>566914346</c:v>
                </c:pt>
                <c:pt idx="13">
                  <c:v>555335580</c:v>
                </c:pt>
                <c:pt idx="14">
                  <c:v>535171431</c:v>
                </c:pt>
                <c:pt idx="15">
                  <c:v>530642554</c:v>
                </c:pt>
                <c:pt idx="16">
                  <c:v>562829704</c:v>
                </c:pt>
                <c:pt idx="17">
                  <c:v>558863911</c:v>
                </c:pt>
                <c:pt idx="18">
                  <c:v>557088395</c:v>
                </c:pt>
                <c:pt idx="19">
                  <c:v>543755234</c:v>
                </c:pt>
                <c:pt idx="20">
                  <c:v>533880951</c:v>
                </c:pt>
                <c:pt idx="21">
                  <c:v>524349866</c:v>
                </c:pt>
                <c:pt idx="22">
                  <c:v>512118611</c:v>
                </c:pt>
                <c:pt idx="23">
                  <c:v>542682280</c:v>
                </c:pt>
                <c:pt idx="24">
                  <c:v>542517585</c:v>
                </c:pt>
                <c:pt idx="25">
                  <c:v>548051343</c:v>
                </c:pt>
                <c:pt idx="26">
                  <c:v>536844409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EF5-4C4E-9092-6E61B2D91054}"/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'Daily Game Ends'!$B$18:$B$44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'Daily Game Ends'!$D$18:$D$44</c:f>
              <c:numCache>
                <c:formatCode>General</c:formatCode>
                <c:ptCount val="27"/>
                <c:pt idx="0">
                  <c:v>633978499</c:v>
                </c:pt>
                <c:pt idx="1">
                  <c:v>735145595</c:v>
                </c:pt>
                <c:pt idx="2">
                  <c:v>763287171</c:v>
                </c:pt>
                <c:pt idx="3">
                  <c:v>750564380</c:v>
                </c:pt>
                <c:pt idx="4">
                  <c:v>763602343</c:v>
                </c:pt>
                <c:pt idx="5">
                  <c:v>772442975</c:v>
                </c:pt>
                <c:pt idx="6">
                  <c:v>783166612</c:v>
                </c:pt>
                <c:pt idx="7">
                  <c:v>758371438</c:v>
                </c:pt>
                <c:pt idx="8">
                  <c:v>745215983</c:v>
                </c:pt>
                <c:pt idx="9">
                  <c:v>788538544</c:v>
                </c:pt>
                <c:pt idx="10">
                  <c:v>787120183</c:v>
                </c:pt>
                <c:pt idx="11">
                  <c:v>795369550</c:v>
                </c:pt>
                <c:pt idx="12">
                  <c:v>799004766</c:v>
                </c:pt>
                <c:pt idx="13">
                  <c:v>777749800</c:v>
                </c:pt>
                <c:pt idx="14">
                  <c:v>747051050</c:v>
                </c:pt>
                <c:pt idx="15">
                  <c:v>745003485</c:v>
                </c:pt>
                <c:pt idx="16">
                  <c:v>797049132</c:v>
                </c:pt>
                <c:pt idx="17">
                  <c:v>786993094</c:v>
                </c:pt>
                <c:pt idx="18">
                  <c:v>777843812</c:v>
                </c:pt>
                <c:pt idx="19">
                  <c:v>755807466</c:v>
                </c:pt>
                <c:pt idx="20">
                  <c:v>739504590</c:v>
                </c:pt>
                <c:pt idx="21">
                  <c:v>726200179</c:v>
                </c:pt>
                <c:pt idx="22">
                  <c:v>713106953</c:v>
                </c:pt>
                <c:pt idx="23">
                  <c:v>764588124</c:v>
                </c:pt>
                <c:pt idx="24">
                  <c:v>760147621</c:v>
                </c:pt>
                <c:pt idx="25">
                  <c:v>766031883</c:v>
                </c:pt>
                <c:pt idx="26">
                  <c:v>749084888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EF5-4C4E-9092-6E61B2D910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88149568"/>
        <c:axId val="388152704"/>
      </c:lineChart>
      <c:catAx>
        <c:axId val="388149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8152704"/>
        <c:crosses val="autoZero"/>
        <c:auto val="1"/>
        <c:lblAlgn val="ctr"/>
        <c:lblOffset val="100"/>
        <c:noMultiLvlLbl val="0"/>
      </c:catAx>
      <c:valAx>
        <c:axId val="388152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8149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'Daily Paying Users'!$B$18:$B$44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'Daily Paying Users'!$C$18:$C$44</c:f>
              <c:numCache>
                <c:formatCode>General</c:formatCode>
                <c:ptCount val="27"/>
                <c:pt idx="0">
                  <c:v>591599</c:v>
                </c:pt>
                <c:pt idx="1">
                  <c:v>590662</c:v>
                </c:pt>
                <c:pt idx="2">
                  <c:v>586692</c:v>
                </c:pt>
                <c:pt idx="3">
                  <c:v>526985</c:v>
                </c:pt>
                <c:pt idx="4">
                  <c:v>505683</c:v>
                </c:pt>
                <c:pt idx="5">
                  <c:v>492069</c:v>
                </c:pt>
                <c:pt idx="6">
                  <c:v>489949</c:v>
                </c:pt>
                <c:pt idx="7">
                  <c:v>477764</c:v>
                </c:pt>
                <c:pt idx="8">
                  <c:v>474905</c:v>
                </c:pt>
                <c:pt idx="9">
                  <c:v>485085</c:v>
                </c:pt>
                <c:pt idx="10">
                  <c:v>479523</c:v>
                </c:pt>
                <c:pt idx="11">
                  <c:v>497798</c:v>
                </c:pt>
                <c:pt idx="12">
                  <c:v>496351</c:v>
                </c:pt>
                <c:pt idx="13">
                  <c:v>493841</c:v>
                </c:pt>
                <c:pt idx="14">
                  <c:v>484316</c:v>
                </c:pt>
                <c:pt idx="15">
                  <c:v>487661</c:v>
                </c:pt>
                <c:pt idx="16">
                  <c:v>500140</c:v>
                </c:pt>
                <c:pt idx="17">
                  <c:v>484046</c:v>
                </c:pt>
                <c:pt idx="18">
                  <c:v>492567</c:v>
                </c:pt>
                <c:pt idx="19">
                  <c:v>483655</c:v>
                </c:pt>
                <c:pt idx="20">
                  <c:v>476749</c:v>
                </c:pt>
                <c:pt idx="21">
                  <c:v>480809</c:v>
                </c:pt>
                <c:pt idx="22">
                  <c:v>459429</c:v>
                </c:pt>
                <c:pt idx="23">
                  <c:v>484172</c:v>
                </c:pt>
                <c:pt idx="24">
                  <c:v>476821</c:v>
                </c:pt>
                <c:pt idx="25">
                  <c:v>491018</c:v>
                </c:pt>
                <c:pt idx="26">
                  <c:v>481842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342-4BA5-ACDD-2D66601E0D33}"/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'Daily Paying Users'!$B$18:$B$44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'Daily Paying Users'!$D$18:$D$44</c:f>
              <c:numCache>
                <c:formatCode>General</c:formatCode>
                <c:ptCount val="27"/>
                <c:pt idx="0">
                  <c:v>604328</c:v>
                </c:pt>
                <c:pt idx="1">
                  <c:v>614710</c:v>
                </c:pt>
                <c:pt idx="2">
                  <c:v>607109</c:v>
                </c:pt>
                <c:pt idx="3">
                  <c:v>558074</c:v>
                </c:pt>
                <c:pt idx="4">
                  <c:v>542213</c:v>
                </c:pt>
                <c:pt idx="5">
                  <c:v>537124</c:v>
                </c:pt>
                <c:pt idx="6">
                  <c:v>537124</c:v>
                </c:pt>
                <c:pt idx="7">
                  <c:v>522923</c:v>
                </c:pt>
                <c:pt idx="8">
                  <c:v>522365</c:v>
                </c:pt>
                <c:pt idx="9">
                  <c:v>526310</c:v>
                </c:pt>
                <c:pt idx="10">
                  <c:v>515975</c:v>
                </c:pt>
                <c:pt idx="11">
                  <c:v>536015</c:v>
                </c:pt>
                <c:pt idx="12">
                  <c:v>540666</c:v>
                </c:pt>
                <c:pt idx="13">
                  <c:v>524655</c:v>
                </c:pt>
                <c:pt idx="14">
                  <c:v>511875</c:v>
                </c:pt>
                <c:pt idx="15">
                  <c:v>518403</c:v>
                </c:pt>
                <c:pt idx="16">
                  <c:v>532658</c:v>
                </c:pt>
                <c:pt idx="17">
                  <c:v>511239</c:v>
                </c:pt>
                <c:pt idx="18">
                  <c:v>512534</c:v>
                </c:pt>
                <c:pt idx="19">
                  <c:v>504502</c:v>
                </c:pt>
                <c:pt idx="20">
                  <c:v>497290</c:v>
                </c:pt>
                <c:pt idx="21">
                  <c:v>503123</c:v>
                </c:pt>
                <c:pt idx="22">
                  <c:v>481699</c:v>
                </c:pt>
                <c:pt idx="23">
                  <c:v>509747</c:v>
                </c:pt>
                <c:pt idx="24">
                  <c:v>499023</c:v>
                </c:pt>
                <c:pt idx="25">
                  <c:v>513080</c:v>
                </c:pt>
                <c:pt idx="26">
                  <c:v>502655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342-4BA5-ACDD-2D66601E0D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88156232"/>
        <c:axId val="388156624"/>
      </c:lineChart>
      <c:catAx>
        <c:axId val="388156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8156624"/>
        <c:crosses val="autoZero"/>
        <c:auto val="1"/>
        <c:lblAlgn val="ctr"/>
        <c:lblOffset val="100"/>
        <c:noMultiLvlLbl val="0"/>
      </c:catAx>
      <c:valAx>
        <c:axId val="388156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8156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'Daily Gross Bookings'!$B$18:$B$44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'Daily Gross Bookings'!$C$18:$C$44</c:f>
              <c:numCache>
                <c:formatCode>General</c:formatCode>
                <c:ptCount val="27"/>
                <c:pt idx="0">
                  <c:v>4140088</c:v>
                </c:pt>
                <c:pt idx="1">
                  <c:v>4225849</c:v>
                </c:pt>
                <c:pt idx="2">
                  <c:v>4086892</c:v>
                </c:pt>
                <c:pt idx="3">
                  <c:v>3485569</c:v>
                </c:pt>
                <c:pt idx="4">
                  <c:v>3272769</c:v>
                </c:pt>
                <c:pt idx="5">
                  <c:v>3172715</c:v>
                </c:pt>
                <c:pt idx="6">
                  <c:v>3143803</c:v>
                </c:pt>
                <c:pt idx="7">
                  <c:v>3128355</c:v>
                </c:pt>
                <c:pt idx="8">
                  <c:v>3283082</c:v>
                </c:pt>
                <c:pt idx="9">
                  <c:v>3327239</c:v>
                </c:pt>
                <c:pt idx="10">
                  <c:v>3151025</c:v>
                </c:pt>
                <c:pt idx="11">
                  <c:v>3264396</c:v>
                </c:pt>
                <c:pt idx="12">
                  <c:v>3340002</c:v>
                </c:pt>
                <c:pt idx="13">
                  <c:v>3296696</c:v>
                </c:pt>
                <c:pt idx="14">
                  <c:v>3304624</c:v>
                </c:pt>
                <c:pt idx="15">
                  <c:v>3467771</c:v>
                </c:pt>
                <c:pt idx="16">
                  <c:v>3506839</c:v>
                </c:pt>
                <c:pt idx="17">
                  <c:v>3274572</c:v>
                </c:pt>
                <c:pt idx="18">
                  <c:v>3341649</c:v>
                </c:pt>
                <c:pt idx="19">
                  <c:v>3228928</c:v>
                </c:pt>
                <c:pt idx="20">
                  <c:v>3190309</c:v>
                </c:pt>
                <c:pt idx="21">
                  <c:v>3369328</c:v>
                </c:pt>
                <c:pt idx="22">
                  <c:v>3293492</c:v>
                </c:pt>
                <c:pt idx="23">
                  <c:v>3437113</c:v>
                </c:pt>
                <c:pt idx="24">
                  <c:v>3242521</c:v>
                </c:pt>
                <c:pt idx="25">
                  <c:v>3363323</c:v>
                </c:pt>
                <c:pt idx="26">
                  <c:v>3287780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9C7-4D75-B7DB-02A5BBACBB8A}"/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'Daily Gross Bookings'!$B$18:$B$44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'Daily Gross Bookings'!$D$18:$D$44</c:f>
              <c:numCache>
                <c:formatCode>General</c:formatCode>
                <c:ptCount val="27"/>
                <c:pt idx="0">
                  <c:v>4172799</c:v>
                </c:pt>
                <c:pt idx="1">
                  <c:v>4320435</c:v>
                </c:pt>
                <c:pt idx="2">
                  <c:v>4191680</c:v>
                </c:pt>
                <c:pt idx="3">
                  <c:v>3672928</c:v>
                </c:pt>
                <c:pt idx="4">
                  <c:v>3487867</c:v>
                </c:pt>
                <c:pt idx="5">
                  <c:v>3454115</c:v>
                </c:pt>
                <c:pt idx="6">
                  <c:v>3468491</c:v>
                </c:pt>
                <c:pt idx="7">
                  <c:v>3399479</c:v>
                </c:pt>
                <c:pt idx="8">
                  <c:v>3556626</c:v>
                </c:pt>
                <c:pt idx="9">
                  <c:v>3584319</c:v>
                </c:pt>
                <c:pt idx="10">
                  <c:v>3327501</c:v>
                </c:pt>
                <c:pt idx="11">
                  <c:v>3489980</c:v>
                </c:pt>
                <c:pt idx="12">
                  <c:v>3582594</c:v>
                </c:pt>
                <c:pt idx="13">
                  <c:v>3450440</c:v>
                </c:pt>
                <c:pt idx="14">
                  <c:v>3400978</c:v>
                </c:pt>
                <c:pt idx="15">
                  <c:v>3577593</c:v>
                </c:pt>
                <c:pt idx="16">
                  <c:v>3688280</c:v>
                </c:pt>
                <c:pt idx="17">
                  <c:v>3358463</c:v>
                </c:pt>
                <c:pt idx="18">
                  <c:v>3438433</c:v>
                </c:pt>
                <c:pt idx="19">
                  <c:v>3340162</c:v>
                </c:pt>
                <c:pt idx="20">
                  <c:v>3304073</c:v>
                </c:pt>
                <c:pt idx="21">
                  <c:v>3485382</c:v>
                </c:pt>
                <c:pt idx="22">
                  <c:v>3411583</c:v>
                </c:pt>
                <c:pt idx="23">
                  <c:v>3573890</c:v>
                </c:pt>
                <c:pt idx="24">
                  <c:v>3336281</c:v>
                </c:pt>
                <c:pt idx="25">
                  <c:v>3464725</c:v>
                </c:pt>
                <c:pt idx="26">
                  <c:v>3375927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9C7-4D75-B7DB-02A5BBACBB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88154272"/>
        <c:axId val="388155056"/>
      </c:lineChart>
      <c:catAx>
        <c:axId val="388154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8155056"/>
        <c:crosses val="autoZero"/>
        <c:auto val="1"/>
        <c:lblAlgn val="ctr"/>
        <c:lblOffset val="100"/>
        <c:noMultiLvlLbl val="0"/>
      </c:catAx>
      <c:valAx>
        <c:axId val="388155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8154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'Daily messages Sent'!$B$18:$B$44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'Daily messages Sent'!$C$18:$C$44</c:f>
              <c:numCache>
                <c:formatCode>General</c:formatCode>
                <c:ptCount val="27"/>
                <c:pt idx="0">
                  <c:v>631952976</c:v>
                </c:pt>
                <c:pt idx="1">
                  <c:v>631648656</c:v>
                </c:pt>
                <c:pt idx="2">
                  <c:v>633620892</c:v>
                </c:pt>
                <c:pt idx="3">
                  <c:v>665275773</c:v>
                </c:pt>
                <c:pt idx="4">
                  <c:v>688057744</c:v>
                </c:pt>
                <c:pt idx="5">
                  <c:v>670196599</c:v>
                </c:pt>
                <c:pt idx="6">
                  <c:v>666986316</c:v>
                </c:pt>
                <c:pt idx="7">
                  <c:v>650754995</c:v>
                </c:pt>
                <c:pt idx="8">
                  <c:v>620197376</c:v>
                </c:pt>
                <c:pt idx="9">
                  <c:v>633345762</c:v>
                </c:pt>
                <c:pt idx="10">
                  <c:v>645869947</c:v>
                </c:pt>
                <c:pt idx="11">
                  <c:v>703140567</c:v>
                </c:pt>
                <c:pt idx="12">
                  <c:v>730465411</c:v>
                </c:pt>
                <c:pt idx="13">
                  <c:v>707273960</c:v>
                </c:pt>
                <c:pt idx="14">
                  <c:v>673493021</c:v>
                </c:pt>
                <c:pt idx="15">
                  <c:v>649188601</c:v>
                </c:pt>
                <c:pt idx="16">
                  <c:v>672175833</c:v>
                </c:pt>
                <c:pt idx="17">
                  <c:v>685067719</c:v>
                </c:pt>
                <c:pt idx="18">
                  <c:v>678624012</c:v>
                </c:pt>
                <c:pt idx="19">
                  <c:v>653907621</c:v>
                </c:pt>
                <c:pt idx="20">
                  <c:v>637804607</c:v>
                </c:pt>
                <c:pt idx="21">
                  <c:v>618190765</c:v>
                </c:pt>
                <c:pt idx="22">
                  <c:v>602400150</c:v>
                </c:pt>
                <c:pt idx="23">
                  <c:v>626630717</c:v>
                </c:pt>
                <c:pt idx="24">
                  <c:v>639238847</c:v>
                </c:pt>
                <c:pt idx="25">
                  <c:v>662203898</c:v>
                </c:pt>
                <c:pt idx="26">
                  <c:v>663161571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521-42BD-A8D5-D5B5A2BD5356}"/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'Daily messages Sent'!$B$18:$B$44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'Daily messages Sent'!$D$18:$D$44</c:f>
              <c:numCache>
                <c:formatCode>General</c:formatCode>
                <c:ptCount val="27"/>
                <c:pt idx="0">
                  <c:v>522408785</c:v>
                </c:pt>
                <c:pt idx="1">
                  <c:v>421251634</c:v>
                </c:pt>
                <c:pt idx="2">
                  <c:v>436647107</c:v>
                </c:pt>
                <c:pt idx="3">
                  <c:v>457079891</c:v>
                </c:pt>
                <c:pt idx="4">
                  <c:v>471084464</c:v>
                </c:pt>
                <c:pt idx="5">
                  <c:v>457670399</c:v>
                </c:pt>
                <c:pt idx="6">
                  <c:v>451499404</c:v>
                </c:pt>
                <c:pt idx="7">
                  <c:v>439079900</c:v>
                </c:pt>
                <c:pt idx="8">
                  <c:v>420936728</c:v>
                </c:pt>
                <c:pt idx="9">
                  <c:v>431593670</c:v>
                </c:pt>
                <c:pt idx="10">
                  <c:v>440352628</c:v>
                </c:pt>
                <c:pt idx="11">
                  <c:v>472816793</c:v>
                </c:pt>
                <c:pt idx="12">
                  <c:v>489305216</c:v>
                </c:pt>
                <c:pt idx="13">
                  <c:v>470475788</c:v>
                </c:pt>
                <c:pt idx="14">
                  <c:v>447845863</c:v>
                </c:pt>
                <c:pt idx="15">
                  <c:v>432824050</c:v>
                </c:pt>
                <c:pt idx="16">
                  <c:v>450963237</c:v>
                </c:pt>
                <c:pt idx="17">
                  <c:v>460205582</c:v>
                </c:pt>
                <c:pt idx="18">
                  <c:v>450463733</c:v>
                </c:pt>
                <c:pt idx="19">
                  <c:v>432877253</c:v>
                </c:pt>
                <c:pt idx="20">
                  <c:v>418947615</c:v>
                </c:pt>
                <c:pt idx="21">
                  <c:v>410166586</c:v>
                </c:pt>
                <c:pt idx="22">
                  <c:v>396749592</c:v>
                </c:pt>
                <c:pt idx="23">
                  <c:v>418220624</c:v>
                </c:pt>
                <c:pt idx="24">
                  <c:v>422927232</c:v>
                </c:pt>
                <c:pt idx="25">
                  <c:v>435440146</c:v>
                </c:pt>
                <c:pt idx="26">
                  <c:v>428442503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521-42BD-A8D5-D5B5A2BD53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88153880"/>
        <c:axId val="388151920"/>
      </c:lineChart>
      <c:catAx>
        <c:axId val="388153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8151920"/>
        <c:crosses val="autoZero"/>
        <c:auto val="1"/>
        <c:lblAlgn val="ctr"/>
        <c:lblOffset val="100"/>
        <c:noMultiLvlLbl val="0"/>
      </c:catAx>
      <c:valAx>
        <c:axId val="388151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8153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'Gold Bars Spent'!$B$18:$B$44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'Gold Bars Spent'!$C$18:$C$44</c:f>
              <c:numCache>
                <c:formatCode>General</c:formatCode>
                <c:ptCount val="27"/>
                <c:pt idx="0">
                  <c:v>42766776</c:v>
                </c:pt>
                <c:pt idx="1">
                  <c:v>44107414</c:v>
                </c:pt>
                <c:pt idx="2">
                  <c:v>43382769</c:v>
                </c:pt>
                <c:pt idx="3">
                  <c:v>37293668</c:v>
                </c:pt>
                <c:pt idx="4">
                  <c:v>34749985</c:v>
                </c:pt>
                <c:pt idx="5">
                  <c:v>33335148</c:v>
                </c:pt>
                <c:pt idx="6">
                  <c:v>33392447</c:v>
                </c:pt>
                <c:pt idx="7">
                  <c:v>32948969</c:v>
                </c:pt>
                <c:pt idx="8">
                  <c:v>34617419</c:v>
                </c:pt>
                <c:pt idx="9">
                  <c:v>35419199</c:v>
                </c:pt>
                <c:pt idx="10">
                  <c:v>33409227</c:v>
                </c:pt>
                <c:pt idx="11">
                  <c:v>34610044</c:v>
                </c:pt>
                <c:pt idx="12">
                  <c:v>35691189</c:v>
                </c:pt>
                <c:pt idx="13">
                  <c:v>35293395</c:v>
                </c:pt>
                <c:pt idx="14">
                  <c:v>34490774</c:v>
                </c:pt>
                <c:pt idx="15">
                  <c:v>36352139</c:v>
                </c:pt>
                <c:pt idx="16">
                  <c:v>37632194</c:v>
                </c:pt>
                <c:pt idx="17">
                  <c:v>34696517</c:v>
                </c:pt>
                <c:pt idx="18">
                  <c:v>34924097</c:v>
                </c:pt>
                <c:pt idx="19">
                  <c:v>34233203</c:v>
                </c:pt>
                <c:pt idx="20">
                  <c:v>33755661</c:v>
                </c:pt>
                <c:pt idx="21">
                  <c:v>35101002</c:v>
                </c:pt>
                <c:pt idx="22">
                  <c:v>34787477</c:v>
                </c:pt>
                <c:pt idx="23">
                  <c:v>36946314</c:v>
                </c:pt>
                <c:pt idx="24">
                  <c:v>34745240</c:v>
                </c:pt>
                <c:pt idx="25">
                  <c:v>35845861</c:v>
                </c:pt>
                <c:pt idx="26">
                  <c:v>35388558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A61-49B3-A4EF-C357E4FCF5E5}"/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'Gold Bars Spent'!$B$18:$B$44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'Gold Bars Spent'!$D$18:$D$44</c:f>
              <c:numCache>
                <c:formatCode>General</c:formatCode>
                <c:ptCount val="27"/>
                <c:pt idx="0">
                  <c:v>43144992</c:v>
                </c:pt>
                <c:pt idx="1">
                  <c:v>44788571</c:v>
                </c:pt>
                <c:pt idx="2">
                  <c:v>44213442</c:v>
                </c:pt>
                <c:pt idx="3">
                  <c:v>38879732</c:v>
                </c:pt>
                <c:pt idx="4">
                  <c:v>36878780</c:v>
                </c:pt>
                <c:pt idx="5">
                  <c:v>36423954</c:v>
                </c:pt>
                <c:pt idx="6">
                  <c:v>36369620</c:v>
                </c:pt>
                <c:pt idx="7">
                  <c:v>35639588</c:v>
                </c:pt>
                <c:pt idx="8">
                  <c:v>36955695</c:v>
                </c:pt>
                <c:pt idx="9">
                  <c:v>37673624</c:v>
                </c:pt>
                <c:pt idx="10">
                  <c:v>35096195</c:v>
                </c:pt>
                <c:pt idx="11">
                  <c:v>36756876</c:v>
                </c:pt>
                <c:pt idx="12">
                  <c:v>37656042</c:v>
                </c:pt>
                <c:pt idx="13">
                  <c:v>36200270</c:v>
                </c:pt>
                <c:pt idx="14">
                  <c:v>35620196</c:v>
                </c:pt>
                <c:pt idx="15">
                  <c:v>37309423</c:v>
                </c:pt>
                <c:pt idx="16">
                  <c:v>39090792</c:v>
                </c:pt>
                <c:pt idx="17">
                  <c:v>35647064</c:v>
                </c:pt>
                <c:pt idx="18">
                  <c:v>35880782</c:v>
                </c:pt>
                <c:pt idx="19">
                  <c:v>35068770</c:v>
                </c:pt>
                <c:pt idx="20">
                  <c:v>34273938</c:v>
                </c:pt>
                <c:pt idx="21">
                  <c:v>36267516</c:v>
                </c:pt>
                <c:pt idx="22">
                  <c:v>35786052</c:v>
                </c:pt>
                <c:pt idx="23">
                  <c:v>37933107</c:v>
                </c:pt>
                <c:pt idx="24">
                  <c:v>35770556</c:v>
                </c:pt>
                <c:pt idx="25">
                  <c:v>36793101</c:v>
                </c:pt>
                <c:pt idx="26">
                  <c:v>36218074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A61-49B3-A4EF-C357E4FCF5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88155448"/>
        <c:axId val="388155840"/>
      </c:lineChart>
      <c:catAx>
        <c:axId val="388155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8155840"/>
        <c:crosses val="autoZero"/>
        <c:auto val="1"/>
        <c:lblAlgn val="ctr"/>
        <c:lblOffset val="100"/>
        <c:noMultiLvlLbl val="0"/>
      </c:catAx>
      <c:valAx>
        <c:axId val="388155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8155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/>
              <a:t>Daily Active Users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Group 30 minutes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'Daily Active Users'!$B$18:$B$44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'Daily Active Users'!$C$18:$C$44</c:f>
              <c:numCache>
                <c:formatCode>General</c:formatCode>
                <c:ptCount val="27"/>
                <c:pt idx="0">
                  <c:v>34971926</c:v>
                </c:pt>
                <c:pt idx="1">
                  <c:v>34728940</c:v>
                </c:pt>
                <c:pt idx="2">
                  <c:v>35097195</c:v>
                </c:pt>
                <c:pt idx="3">
                  <c:v>36155410</c:v>
                </c:pt>
                <c:pt idx="4">
                  <c:v>36881270</c:v>
                </c:pt>
                <c:pt idx="5">
                  <c:v>36771923</c:v>
                </c:pt>
                <c:pt idx="6">
                  <c:v>36981546</c:v>
                </c:pt>
                <c:pt idx="7">
                  <c:v>36504456</c:v>
                </c:pt>
                <c:pt idx="8">
                  <c:v>35413369</c:v>
                </c:pt>
                <c:pt idx="9">
                  <c:v>35882935</c:v>
                </c:pt>
                <c:pt idx="10">
                  <c:v>36904893</c:v>
                </c:pt>
                <c:pt idx="11">
                  <c:v>37266187</c:v>
                </c:pt>
                <c:pt idx="12">
                  <c:v>37208772</c:v>
                </c:pt>
                <c:pt idx="13">
                  <c:v>36815790</c:v>
                </c:pt>
                <c:pt idx="14">
                  <c:v>36084746</c:v>
                </c:pt>
                <c:pt idx="15">
                  <c:v>35166300</c:v>
                </c:pt>
                <c:pt idx="16">
                  <c:v>35821469</c:v>
                </c:pt>
                <c:pt idx="17">
                  <c:v>36656134</c:v>
                </c:pt>
                <c:pt idx="18">
                  <c:v>36828784</c:v>
                </c:pt>
                <c:pt idx="19">
                  <c:v>36395107</c:v>
                </c:pt>
                <c:pt idx="20">
                  <c:v>36079366</c:v>
                </c:pt>
                <c:pt idx="21">
                  <c:v>35594824</c:v>
                </c:pt>
                <c:pt idx="22">
                  <c:v>34422319</c:v>
                </c:pt>
                <c:pt idx="23">
                  <c:v>35114477</c:v>
                </c:pt>
                <c:pt idx="24">
                  <c:v>35996976</c:v>
                </c:pt>
                <c:pt idx="25">
                  <c:v>36281058</c:v>
                </c:pt>
                <c:pt idx="26">
                  <c:v>35261856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2C8-4536-A175-47AD0510C8F2}"/>
            </c:ext>
          </c:extLst>
        </c:ser>
        <c:ser>
          <c:idx val="1"/>
          <c:order val="1"/>
          <c:tx>
            <c:v>Group 5 minutes</c:v>
          </c:tx>
          <c:spPr>
            <a:ln w="28575" cap="rnd">
              <a:solidFill>
                <a:schemeClr val="accent2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'Daily Active Users'!$B$18:$B$44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'Daily Active Users'!$D$18:$D$44</c:f>
              <c:numCache>
                <c:formatCode>General</c:formatCode>
                <c:ptCount val="27"/>
                <c:pt idx="0">
                  <c:v>34965122</c:v>
                </c:pt>
                <c:pt idx="1">
                  <c:v>34768653</c:v>
                </c:pt>
                <c:pt idx="2">
                  <c:v>35063027</c:v>
                </c:pt>
                <c:pt idx="3">
                  <c:v>36101219</c:v>
                </c:pt>
                <c:pt idx="4">
                  <c:v>36764945</c:v>
                </c:pt>
                <c:pt idx="5">
                  <c:v>36649311</c:v>
                </c:pt>
                <c:pt idx="6">
                  <c:v>36809824</c:v>
                </c:pt>
                <c:pt idx="7">
                  <c:v>36286779</c:v>
                </c:pt>
                <c:pt idx="8">
                  <c:v>35160372</c:v>
                </c:pt>
                <c:pt idx="9">
                  <c:v>35595071</c:v>
                </c:pt>
                <c:pt idx="10">
                  <c:v>36582118</c:v>
                </c:pt>
                <c:pt idx="11">
                  <c:v>36901248</c:v>
                </c:pt>
                <c:pt idx="12">
                  <c:v>36800692</c:v>
                </c:pt>
                <c:pt idx="13">
                  <c:v>36370478</c:v>
                </c:pt>
                <c:pt idx="14">
                  <c:v>35612972</c:v>
                </c:pt>
                <c:pt idx="15">
                  <c:v>34693079</c:v>
                </c:pt>
                <c:pt idx="16">
                  <c:v>35296524</c:v>
                </c:pt>
                <c:pt idx="17">
                  <c:v>36087771</c:v>
                </c:pt>
                <c:pt idx="18">
                  <c:v>36210144</c:v>
                </c:pt>
                <c:pt idx="19">
                  <c:v>35734579</c:v>
                </c:pt>
                <c:pt idx="20">
                  <c:v>35390387</c:v>
                </c:pt>
                <c:pt idx="21">
                  <c:v>34876467</c:v>
                </c:pt>
                <c:pt idx="22">
                  <c:v>33683370</c:v>
                </c:pt>
                <c:pt idx="23">
                  <c:v>34382940</c:v>
                </c:pt>
                <c:pt idx="24">
                  <c:v>35192835</c:v>
                </c:pt>
                <c:pt idx="25">
                  <c:v>35462810</c:v>
                </c:pt>
                <c:pt idx="26">
                  <c:v>34386364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2C8-4536-A175-47AD0510C8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16283912"/>
        <c:axId val="416283128"/>
      </c:lineChart>
      <c:catAx>
        <c:axId val="416283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416283128"/>
        <c:crosses val="autoZero"/>
        <c:auto val="1"/>
        <c:lblAlgn val="ctr"/>
        <c:lblOffset val="100"/>
        <c:noMultiLvlLbl val="0"/>
      </c:catAx>
      <c:valAx>
        <c:axId val="416283128"/>
        <c:scaling>
          <c:orientation val="minMax"/>
          <c:min val="33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416283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>
        <c:manualLayout>
          <c:layoutTarget val="inner"/>
          <c:xMode val="edge"/>
          <c:yMode val="edge"/>
          <c:x val="0.13518132108486439"/>
          <c:y val="0.16833333333333333"/>
          <c:w val="0.82870756780402455"/>
          <c:h val="0.610239501312335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'Bookings First 10 Transactions'!$C$2:$C$3</c:f>
              <c:strCache>
                <c:ptCount val="2"/>
                <c:pt idx="0">
                  <c:v>Group</c:v>
                </c:pt>
                <c:pt idx="1">
                  <c:v>30 minutes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'Bookings First 10 Transactions'!$B$4:$B$13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'Bookings First 10 Transactions'!$C$4:$C$13</c:f>
              <c:numCache>
                <c:formatCode>General</c:formatCode>
                <c:ptCount val="10"/>
                <c:pt idx="0">
                  <c:v>2488797</c:v>
                </c:pt>
                <c:pt idx="1">
                  <c:v>1279033</c:v>
                </c:pt>
                <c:pt idx="2">
                  <c:v>865019</c:v>
                </c:pt>
                <c:pt idx="3">
                  <c:v>644080</c:v>
                </c:pt>
                <c:pt idx="4">
                  <c:v>506339</c:v>
                </c:pt>
                <c:pt idx="5">
                  <c:v>418002</c:v>
                </c:pt>
                <c:pt idx="6">
                  <c:v>348295</c:v>
                </c:pt>
                <c:pt idx="7">
                  <c:v>294818</c:v>
                </c:pt>
                <c:pt idx="8">
                  <c:v>258809</c:v>
                </c:pt>
                <c:pt idx="9">
                  <c:v>224024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46-4F64-897F-EFF24760B1DC}"/>
            </c:ext>
          </c:extLst>
        </c:ser>
        <c:ser>
          <c:idx val="1"/>
          <c:order val="1"/>
          <c:tx>
            <c:strRef>
              <c:f>'Bookings First 10 Transactions'!$D$2:$D$3</c:f>
              <c:strCache>
                <c:ptCount val="2"/>
                <c:pt idx="0">
                  <c:v>Group</c:v>
                </c:pt>
                <c:pt idx="1">
                  <c:v>5 minutes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'Bookings First 10 Transactions'!$B$4:$B$13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'Bookings First 10 Transactions'!$D$4:$D$13</c:f>
              <c:numCache>
                <c:formatCode>General</c:formatCode>
                <c:ptCount val="10"/>
                <c:pt idx="0">
                  <c:v>2578719</c:v>
                </c:pt>
                <c:pt idx="1">
                  <c:v>1313134</c:v>
                </c:pt>
                <c:pt idx="2">
                  <c:v>879618</c:v>
                </c:pt>
                <c:pt idx="3">
                  <c:v>644806</c:v>
                </c:pt>
                <c:pt idx="4">
                  <c:v>525068</c:v>
                </c:pt>
                <c:pt idx="5">
                  <c:v>423941</c:v>
                </c:pt>
                <c:pt idx="6">
                  <c:v>350233</c:v>
                </c:pt>
                <c:pt idx="7">
                  <c:v>288643</c:v>
                </c:pt>
                <c:pt idx="8">
                  <c:v>250980</c:v>
                </c:pt>
                <c:pt idx="9">
                  <c:v>218721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846-4F64-897F-EFF24760B1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7229976"/>
        <c:axId val="387234680"/>
      </c:barChart>
      <c:catAx>
        <c:axId val="387229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7234680"/>
        <c:crosses val="autoZero"/>
        <c:auto val="1"/>
        <c:lblAlgn val="ctr"/>
        <c:lblOffset val="100"/>
        <c:noMultiLvlLbl val="0"/>
      </c:catAx>
      <c:valAx>
        <c:axId val="387234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7229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 dirty="0" smtClean="0"/>
              <a:t>Network Incremental Bookings</a:t>
            </a:r>
            <a:endParaRPr lang="sv-SE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'Network Incremental Bookings'!$C$2:$C$3</c:f>
              <c:strCache>
                <c:ptCount val="2"/>
                <c:pt idx="0">
                  <c:v>Group</c:v>
                </c:pt>
                <c:pt idx="1">
                  <c:v>30 minutes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'Network Incremental Bookings'!$B$4:$B$44</c:f>
              <c:numCache>
                <c:formatCode>General</c:formatCode>
                <c:ptCount val="41"/>
                <c:pt idx="0">
                  <c:v>-14</c:v>
                </c:pt>
                <c:pt idx="1">
                  <c:v>-13</c:v>
                </c:pt>
                <c:pt idx="2">
                  <c:v>-12</c:v>
                </c:pt>
                <c:pt idx="3">
                  <c:v>-11</c:v>
                </c:pt>
                <c:pt idx="4">
                  <c:v>-10</c:v>
                </c:pt>
                <c:pt idx="5">
                  <c:v>-9</c:v>
                </c:pt>
                <c:pt idx="6">
                  <c:v>-8</c:v>
                </c:pt>
                <c:pt idx="7">
                  <c:v>-7</c:v>
                </c:pt>
                <c:pt idx="8">
                  <c:v>-6</c:v>
                </c:pt>
                <c:pt idx="9">
                  <c:v>-5</c:v>
                </c:pt>
                <c:pt idx="10">
                  <c:v>-4</c:v>
                </c:pt>
                <c:pt idx="11">
                  <c:v>-3</c:v>
                </c:pt>
                <c:pt idx="12">
                  <c:v>-2</c:v>
                </c:pt>
                <c:pt idx="13">
                  <c:v>-1</c:v>
                </c:pt>
                <c:pt idx="14">
                  <c:v>0</c:v>
                </c:pt>
                <c:pt idx="15">
                  <c:v>1</c:v>
                </c:pt>
                <c:pt idx="16">
                  <c:v>2</c:v>
                </c:pt>
                <c:pt idx="17">
                  <c:v>3</c:v>
                </c:pt>
                <c:pt idx="18">
                  <c:v>4</c:v>
                </c:pt>
                <c:pt idx="19">
                  <c:v>5</c:v>
                </c:pt>
                <c:pt idx="20">
                  <c:v>6</c:v>
                </c:pt>
                <c:pt idx="21">
                  <c:v>7</c:v>
                </c:pt>
                <c:pt idx="22">
                  <c:v>8</c:v>
                </c:pt>
                <c:pt idx="23">
                  <c:v>9</c:v>
                </c:pt>
                <c:pt idx="24">
                  <c:v>10</c:v>
                </c:pt>
                <c:pt idx="25">
                  <c:v>11</c:v>
                </c:pt>
                <c:pt idx="26">
                  <c:v>12</c:v>
                </c:pt>
                <c:pt idx="27">
                  <c:v>13</c:v>
                </c:pt>
                <c:pt idx="28">
                  <c:v>14</c:v>
                </c:pt>
                <c:pt idx="29">
                  <c:v>15</c:v>
                </c:pt>
                <c:pt idx="30">
                  <c:v>16</c:v>
                </c:pt>
                <c:pt idx="31">
                  <c:v>17</c:v>
                </c:pt>
                <c:pt idx="32">
                  <c:v>18</c:v>
                </c:pt>
                <c:pt idx="33">
                  <c:v>19</c:v>
                </c:pt>
                <c:pt idx="34">
                  <c:v>20</c:v>
                </c:pt>
                <c:pt idx="35">
                  <c:v>21</c:v>
                </c:pt>
                <c:pt idx="36">
                  <c:v>22</c:v>
                </c:pt>
                <c:pt idx="37">
                  <c:v>23</c:v>
                </c:pt>
                <c:pt idx="38">
                  <c:v>24</c:v>
                </c:pt>
                <c:pt idx="39">
                  <c:v>25</c:v>
                </c:pt>
                <c:pt idx="40">
                  <c:v>26</c:v>
                </c:pt>
              </c:numCache>
            </c:numRef>
          </c:cat>
          <c:val>
            <c:numRef>
              <c:f>'Network Incremental Bookings'!$C$4:$C$44</c:f>
              <c:numCache>
                <c:formatCode>General</c:formatCode>
                <c:ptCount val="41"/>
                <c:pt idx="0">
                  <c:v>6813821</c:v>
                </c:pt>
                <c:pt idx="1">
                  <c:v>6971242</c:v>
                </c:pt>
                <c:pt idx="2">
                  <c:v>7213675</c:v>
                </c:pt>
                <c:pt idx="3">
                  <c:v>6707747</c:v>
                </c:pt>
                <c:pt idx="4">
                  <c:v>6848497</c:v>
                </c:pt>
                <c:pt idx="5">
                  <c:v>6762926</c:v>
                </c:pt>
                <c:pt idx="6">
                  <c:v>6928961</c:v>
                </c:pt>
                <c:pt idx="7">
                  <c:v>7048908</c:v>
                </c:pt>
                <c:pt idx="8">
                  <c:v>7442813</c:v>
                </c:pt>
                <c:pt idx="9">
                  <c:v>7330372</c:v>
                </c:pt>
                <c:pt idx="10">
                  <c:v>6892619</c:v>
                </c:pt>
                <c:pt idx="11">
                  <c:v>6610312</c:v>
                </c:pt>
                <c:pt idx="12">
                  <c:v>6657757</c:v>
                </c:pt>
                <c:pt idx="13">
                  <c:v>7358856</c:v>
                </c:pt>
                <c:pt idx="14">
                  <c:v>7762775</c:v>
                </c:pt>
                <c:pt idx="15">
                  <c:v>7980466</c:v>
                </c:pt>
                <c:pt idx="16">
                  <c:v>7743583</c:v>
                </c:pt>
                <c:pt idx="17">
                  <c:v>6784369</c:v>
                </c:pt>
                <c:pt idx="18">
                  <c:v>6487764</c:v>
                </c:pt>
                <c:pt idx="19">
                  <c:v>6365313</c:v>
                </c:pt>
                <c:pt idx="20">
                  <c:v>6423483</c:v>
                </c:pt>
                <c:pt idx="21">
                  <c:v>6403782</c:v>
                </c:pt>
                <c:pt idx="22">
                  <c:v>6609452</c:v>
                </c:pt>
                <c:pt idx="23">
                  <c:v>6680272</c:v>
                </c:pt>
                <c:pt idx="24">
                  <c:v>6372709</c:v>
                </c:pt>
                <c:pt idx="25">
                  <c:v>6521587</c:v>
                </c:pt>
                <c:pt idx="26">
                  <c:v>6581450</c:v>
                </c:pt>
                <c:pt idx="27">
                  <c:v>6565189</c:v>
                </c:pt>
                <c:pt idx="28">
                  <c:v>6637437</c:v>
                </c:pt>
                <c:pt idx="29">
                  <c:v>6969117</c:v>
                </c:pt>
                <c:pt idx="30">
                  <c:v>7018766</c:v>
                </c:pt>
                <c:pt idx="31">
                  <c:v>6617831</c:v>
                </c:pt>
                <c:pt idx="32">
                  <c:v>6753168</c:v>
                </c:pt>
                <c:pt idx="33">
                  <c:v>6710144</c:v>
                </c:pt>
                <c:pt idx="34">
                  <c:v>6808282</c:v>
                </c:pt>
                <c:pt idx="35">
                  <c:v>7075770</c:v>
                </c:pt>
                <c:pt idx="36">
                  <c:v>6864710</c:v>
                </c:pt>
                <c:pt idx="37">
                  <c:v>7208411</c:v>
                </c:pt>
                <c:pt idx="38">
                  <c:v>6757828</c:v>
                </c:pt>
                <c:pt idx="39">
                  <c:v>6870433</c:v>
                </c:pt>
                <c:pt idx="40">
                  <c:v>6721372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A65-4251-AD96-D3C5D9D96C4C}"/>
            </c:ext>
          </c:extLst>
        </c:ser>
        <c:ser>
          <c:idx val="1"/>
          <c:order val="1"/>
          <c:tx>
            <c:strRef>
              <c:f>'Network Incremental Bookings'!$D$2:$D$3</c:f>
              <c:strCache>
                <c:ptCount val="2"/>
                <c:pt idx="0">
                  <c:v>Group</c:v>
                </c:pt>
                <c:pt idx="1">
                  <c:v>5 minutes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'Network Incremental Bookings'!$B$4:$B$44</c:f>
              <c:numCache>
                <c:formatCode>General</c:formatCode>
                <c:ptCount val="41"/>
                <c:pt idx="0">
                  <c:v>-14</c:v>
                </c:pt>
                <c:pt idx="1">
                  <c:v>-13</c:v>
                </c:pt>
                <c:pt idx="2">
                  <c:v>-12</c:v>
                </c:pt>
                <c:pt idx="3">
                  <c:v>-11</c:v>
                </c:pt>
                <c:pt idx="4">
                  <c:v>-10</c:v>
                </c:pt>
                <c:pt idx="5">
                  <c:v>-9</c:v>
                </c:pt>
                <c:pt idx="6">
                  <c:v>-8</c:v>
                </c:pt>
                <c:pt idx="7">
                  <c:v>-7</c:v>
                </c:pt>
                <c:pt idx="8">
                  <c:v>-6</c:v>
                </c:pt>
                <c:pt idx="9">
                  <c:v>-5</c:v>
                </c:pt>
                <c:pt idx="10">
                  <c:v>-4</c:v>
                </c:pt>
                <c:pt idx="11">
                  <c:v>-3</c:v>
                </c:pt>
                <c:pt idx="12">
                  <c:v>-2</c:v>
                </c:pt>
                <c:pt idx="13">
                  <c:v>-1</c:v>
                </c:pt>
                <c:pt idx="14">
                  <c:v>0</c:v>
                </c:pt>
                <c:pt idx="15">
                  <c:v>1</c:v>
                </c:pt>
                <c:pt idx="16">
                  <c:v>2</c:v>
                </c:pt>
                <c:pt idx="17">
                  <c:v>3</c:v>
                </c:pt>
                <c:pt idx="18">
                  <c:v>4</c:v>
                </c:pt>
                <c:pt idx="19">
                  <c:v>5</c:v>
                </c:pt>
                <c:pt idx="20">
                  <c:v>6</c:v>
                </c:pt>
                <c:pt idx="21">
                  <c:v>7</c:v>
                </c:pt>
                <c:pt idx="22">
                  <c:v>8</c:v>
                </c:pt>
                <c:pt idx="23">
                  <c:v>9</c:v>
                </c:pt>
                <c:pt idx="24">
                  <c:v>10</c:v>
                </c:pt>
                <c:pt idx="25">
                  <c:v>11</c:v>
                </c:pt>
                <c:pt idx="26">
                  <c:v>12</c:v>
                </c:pt>
                <c:pt idx="27">
                  <c:v>13</c:v>
                </c:pt>
                <c:pt idx="28">
                  <c:v>14</c:v>
                </c:pt>
                <c:pt idx="29">
                  <c:v>15</c:v>
                </c:pt>
                <c:pt idx="30">
                  <c:v>16</c:v>
                </c:pt>
                <c:pt idx="31">
                  <c:v>17</c:v>
                </c:pt>
                <c:pt idx="32">
                  <c:v>18</c:v>
                </c:pt>
                <c:pt idx="33">
                  <c:v>19</c:v>
                </c:pt>
                <c:pt idx="34">
                  <c:v>20</c:v>
                </c:pt>
                <c:pt idx="35">
                  <c:v>21</c:v>
                </c:pt>
                <c:pt idx="36">
                  <c:v>22</c:v>
                </c:pt>
                <c:pt idx="37">
                  <c:v>23</c:v>
                </c:pt>
                <c:pt idx="38">
                  <c:v>24</c:v>
                </c:pt>
                <c:pt idx="39">
                  <c:v>25</c:v>
                </c:pt>
                <c:pt idx="40">
                  <c:v>26</c:v>
                </c:pt>
              </c:numCache>
            </c:numRef>
          </c:cat>
          <c:val>
            <c:numRef>
              <c:f>'Network Incremental Bookings'!$D$4:$D$44</c:f>
              <c:numCache>
                <c:formatCode>General</c:formatCode>
                <c:ptCount val="41"/>
                <c:pt idx="0">
                  <c:v>6711323</c:v>
                </c:pt>
                <c:pt idx="1">
                  <c:v>6923212</c:v>
                </c:pt>
                <c:pt idx="2">
                  <c:v>7122652</c:v>
                </c:pt>
                <c:pt idx="3">
                  <c:v>6653689</c:v>
                </c:pt>
                <c:pt idx="4">
                  <c:v>6785024</c:v>
                </c:pt>
                <c:pt idx="5">
                  <c:v>6753731</c:v>
                </c:pt>
                <c:pt idx="6">
                  <c:v>6851321</c:v>
                </c:pt>
                <c:pt idx="7">
                  <c:v>7014432</c:v>
                </c:pt>
                <c:pt idx="8">
                  <c:v>7412984</c:v>
                </c:pt>
                <c:pt idx="9">
                  <c:v>7241150</c:v>
                </c:pt>
                <c:pt idx="10">
                  <c:v>6783259</c:v>
                </c:pt>
                <c:pt idx="11">
                  <c:v>6537186</c:v>
                </c:pt>
                <c:pt idx="12">
                  <c:v>6716623</c:v>
                </c:pt>
                <c:pt idx="13">
                  <c:v>7342891</c:v>
                </c:pt>
                <c:pt idx="14">
                  <c:v>7755362</c:v>
                </c:pt>
                <c:pt idx="15">
                  <c:v>7998534</c:v>
                </c:pt>
                <c:pt idx="16">
                  <c:v>7761397</c:v>
                </c:pt>
                <c:pt idx="17">
                  <c:v>6914190</c:v>
                </c:pt>
                <c:pt idx="18">
                  <c:v>6606770</c:v>
                </c:pt>
                <c:pt idx="19">
                  <c:v>6529862</c:v>
                </c:pt>
                <c:pt idx="20">
                  <c:v>6616514</c:v>
                </c:pt>
                <c:pt idx="21">
                  <c:v>6522225</c:v>
                </c:pt>
                <c:pt idx="22">
                  <c:v>6749650</c:v>
                </c:pt>
                <c:pt idx="23">
                  <c:v>6731108</c:v>
                </c:pt>
                <c:pt idx="24">
                  <c:v>6384919</c:v>
                </c:pt>
                <c:pt idx="25">
                  <c:v>6542625</c:v>
                </c:pt>
                <c:pt idx="26">
                  <c:v>6602800</c:v>
                </c:pt>
                <c:pt idx="27">
                  <c:v>6567563</c:v>
                </c:pt>
                <c:pt idx="28">
                  <c:v>6579805</c:v>
                </c:pt>
                <c:pt idx="29">
                  <c:v>6852551</c:v>
                </c:pt>
                <c:pt idx="30">
                  <c:v>6964517</c:v>
                </c:pt>
                <c:pt idx="31">
                  <c:v>6438393</c:v>
                </c:pt>
                <c:pt idx="32">
                  <c:v>6694988</c:v>
                </c:pt>
                <c:pt idx="33">
                  <c:v>6607412</c:v>
                </c:pt>
                <c:pt idx="34">
                  <c:v>6722133</c:v>
                </c:pt>
                <c:pt idx="35">
                  <c:v>6974986</c:v>
                </c:pt>
                <c:pt idx="36">
                  <c:v>6763272</c:v>
                </c:pt>
                <c:pt idx="37">
                  <c:v>7072621</c:v>
                </c:pt>
                <c:pt idx="38">
                  <c:v>6652639</c:v>
                </c:pt>
                <c:pt idx="39">
                  <c:v>6772832</c:v>
                </c:pt>
                <c:pt idx="40">
                  <c:v>6592810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A65-4251-AD96-D3C5D9D96C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5889304"/>
        <c:axId val="505888520"/>
      </c:lineChart>
      <c:catAx>
        <c:axId val="505889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505888520"/>
        <c:crosses val="autoZero"/>
        <c:auto val="1"/>
        <c:lblAlgn val="ctr"/>
        <c:lblOffset val="100"/>
        <c:noMultiLvlLbl val="0"/>
      </c:catAx>
      <c:valAx>
        <c:axId val="505888520"/>
        <c:scaling>
          <c:orientation val="minMax"/>
          <c:min val="6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505889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'Game Ends for Payers'!$B$18:$B$44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'Game Ends for Payers'!$C$18:$C$44</c:f>
              <c:numCache>
                <c:formatCode>General</c:formatCode>
                <c:ptCount val="27"/>
                <c:pt idx="0">
                  <c:v>69686951</c:v>
                </c:pt>
                <c:pt idx="1">
                  <c:v>70168391</c:v>
                </c:pt>
                <c:pt idx="2">
                  <c:v>74448146</c:v>
                </c:pt>
                <c:pt idx="3">
                  <c:v>67425930</c:v>
                </c:pt>
                <c:pt idx="4">
                  <c:v>63169206</c:v>
                </c:pt>
                <c:pt idx="5">
                  <c:v>61283140</c:v>
                </c:pt>
                <c:pt idx="6">
                  <c:v>61441710</c:v>
                </c:pt>
                <c:pt idx="7">
                  <c:v>58680951</c:v>
                </c:pt>
                <c:pt idx="8">
                  <c:v>57781178</c:v>
                </c:pt>
                <c:pt idx="9">
                  <c:v>62037152</c:v>
                </c:pt>
                <c:pt idx="10">
                  <c:v>61819920</c:v>
                </c:pt>
                <c:pt idx="11">
                  <c:v>62060501</c:v>
                </c:pt>
                <c:pt idx="12">
                  <c:v>61644174</c:v>
                </c:pt>
                <c:pt idx="13">
                  <c:v>59826337</c:v>
                </c:pt>
                <c:pt idx="14">
                  <c:v>57217037</c:v>
                </c:pt>
                <c:pt idx="15">
                  <c:v>57401185</c:v>
                </c:pt>
                <c:pt idx="16">
                  <c:v>61914231</c:v>
                </c:pt>
                <c:pt idx="17">
                  <c:v>60157530</c:v>
                </c:pt>
                <c:pt idx="18">
                  <c:v>58875740</c:v>
                </c:pt>
                <c:pt idx="19">
                  <c:v>57031370</c:v>
                </c:pt>
                <c:pt idx="20">
                  <c:v>55372421</c:v>
                </c:pt>
                <c:pt idx="21">
                  <c:v>54139186</c:v>
                </c:pt>
                <c:pt idx="22">
                  <c:v>52732992</c:v>
                </c:pt>
                <c:pt idx="23">
                  <c:v>57882221</c:v>
                </c:pt>
                <c:pt idx="24">
                  <c:v>57471678</c:v>
                </c:pt>
                <c:pt idx="25">
                  <c:v>57408085</c:v>
                </c:pt>
                <c:pt idx="26">
                  <c:v>56368997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666-481B-ACEE-D11E42EFE25C}"/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'Game Ends for Payers'!$B$18:$B$44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'Game Ends for Payers'!$D$18:$D$44</c:f>
              <c:numCache>
                <c:formatCode>General</c:formatCode>
                <c:ptCount val="27"/>
                <c:pt idx="0">
                  <c:v>76841355</c:v>
                </c:pt>
                <c:pt idx="1">
                  <c:v>84854689</c:v>
                </c:pt>
                <c:pt idx="2">
                  <c:v>89812827</c:v>
                </c:pt>
                <c:pt idx="3">
                  <c:v>83986640</c:v>
                </c:pt>
                <c:pt idx="4">
                  <c:v>82028237</c:v>
                </c:pt>
                <c:pt idx="5">
                  <c:v>84254635</c:v>
                </c:pt>
                <c:pt idx="6">
                  <c:v>85338659</c:v>
                </c:pt>
                <c:pt idx="7">
                  <c:v>81690244</c:v>
                </c:pt>
                <c:pt idx="8">
                  <c:v>80956381</c:v>
                </c:pt>
                <c:pt idx="9">
                  <c:v>87678132</c:v>
                </c:pt>
                <c:pt idx="10">
                  <c:v>86972551</c:v>
                </c:pt>
                <c:pt idx="11">
                  <c:v>86895576</c:v>
                </c:pt>
                <c:pt idx="12">
                  <c:v>86434858</c:v>
                </c:pt>
                <c:pt idx="13">
                  <c:v>83467764</c:v>
                </c:pt>
                <c:pt idx="14">
                  <c:v>79637253</c:v>
                </c:pt>
                <c:pt idx="15">
                  <c:v>80603360</c:v>
                </c:pt>
                <c:pt idx="16">
                  <c:v>88033713</c:v>
                </c:pt>
                <c:pt idx="17">
                  <c:v>84999444</c:v>
                </c:pt>
                <c:pt idx="18">
                  <c:v>82181929</c:v>
                </c:pt>
                <c:pt idx="19">
                  <c:v>79234280</c:v>
                </c:pt>
                <c:pt idx="20">
                  <c:v>76654615</c:v>
                </c:pt>
                <c:pt idx="21">
                  <c:v>74826478</c:v>
                </c:pt>
                <c:pt idx="22">
                  <c:v>73727383</c:v>
                </c:pt>
                <c:pt idx="23">
                  <c:v>81956651</c:v>
                </c:pt>
                <c:pt idx="24">
                  <c:v>80553312</c:v>
                </c:pt>
                <c:pt idx="25">
                  <c:v>80331444</c:v>
                </c:pt>
                <c:pt idx="26">
                  <c:v>78537500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666-481B-ACEE-D11E42EFE2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87230760"/>
        <c:axId val="387233896"/>
      </c:lineChart>
      <c:catAx>
        <c:axId val="387230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7233896"/>
        <c:crosses val="autoZero"/>
        <c:auto val="1"/>
        <c:lblAlgn val="ctr"/>
        <c:lblOffset val="100"/>
        <c:noMultiLvlLbl val="0"/>
      </c:catAx>
      <c:valAx>
        <c:axId val="387233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7230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/>
              <a:t>Active Paying Users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Group 30 minutes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'Active Paying Users'!$B$18:$B$44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'Active Paying Users'!$C$18:$C$44</c:f>
              <c:numCache>
                <c:formatCode>General</c:formatCode>
                <c:ptCount val="27"/>
                <c:pt idx="0">
                  <c:v>5535313</c:v>
                </c:pt>
                <c:pt idx="1">
                  <c:v>5413875</c:v>
                </c:pt>
                <c:pt idx="2">
                  <c:v>5525056</c:v>
                </c:pt>
                <c:pt idx="3">
                  <c:v>5688466</c:v>
                </c:pt>
                <c:pt idx="4">
                  <c:v>5746498</c:v>
                </c:pt>
                <c:pt idx="5">
                  <c:v>5687085</c:v>
                </c:pt>
                <c:pt idx="6">
                  <c:v>5680773</c:v>
                </c:pt>
                <c:pt idx="7">
                  <c:v>5549450</c:v>
                </c:pt>
                <c:pt idx="8">
                  <c:v>5360318</c:v>
                </c:pt>
                <c:pt idx="9">
                  <c:v>5500913</c:v>
                </c:pt>
                <c:pt idx="10">
                  <c:v>5662018</c:v>
                </c:pt>
                <c:pt idx="11">
                  <c:v>5664624</c:v>
                </c:pt>
                <c:pt idx="12">
                  <c:v>5624405</c:v>
                </c:pt>
                <c:pt idx="13">
                  <c:v>5542562</c:v>
                </c:pt>
                <c:pt idx="14">
                  <c:v>5405792</c:v>
                </c:pt>
                <c:pt idx="15">
                  <c:v>5268157</c:v>
                </c:pt>
                <c:pt idx="16">
                  <c:v>5405005</c:v>
                </c:pt>
                <c:pt idx="17">
                  <c:v>5488014</c:v>
                </c:pt>
                <c:pt idx="18">
                  <c:v>5455926</c:v>
                </c:pt>
                <c:pt idx="19">
                  <c:v>5380803</c:v>
                </c:pt>
                <c:pt idx="20">
                  <c:v>5299296</c:v>
                </c:pt>
                <c:pt idx="21">
                  <c:v>5171672</c:v>
                </c:pt>
                <c:pt idx="22">
                  <c:v>4977334</c:v>
                </c:pt>
                <c:pt idx="23">
                  <c:v>5184170</c:v>
                </c:pt>
                <c:pt idx="24">
                  <c:v>5304749</c:v>
                </c:pt>
                <c:pt idx="25">
                  <c:v>5298990</c:v>
                </c:pt>
                <c:pt idx="26">
                  <c:v>5206613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374-4DBC-85F5-8CF6DDBCA1B2}"/>
            </c:ext>
          </c:extLst>
        </c:ser>
        <c:ser>
          <c:idx val="1"/>
          <c:order val="1"/>
          <c:tx>
            <c:v>Group 5 minutes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'Active Paying Users'!$B$18:$B$44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'Active Paying Users'!$D$18:$D$44</c:f>
              <c:numCache>
                <c:formatCode>General</c:formatCode>
                <c:ptCount val="27"/>
                <c:pt idx="0">
                  <c:v>5552395</c:v>
                </c:pt>
                <c:pt idx="1">
                  <c:v>5444620</c:v>
                </c:pt>
                <c:pt idx="2">
                  <c:v>5541653</c:v>
                </c:pt>
                <c:pt idx="3">
                  <c:v>5707508</c:v>
                </c:pt>
                <c:pt idx="4">
                  <c:v>5759145</c:v>
                </c:pt>
                <c:pt idx="5">
                  <c:v>5700243</c:v>
                </c:pt>
                <c:pt idx="6">
                  <c:v>5686234</c:v>
                </c:pt>
                <c:pt idx="7">
                  <c:v>5552815</c:v>
                </c:pt>
                <c:pt idx="8">
                  <c:v>5360925</c:v>
                </c:pt>
                <c:pt idx="9">
                  <c:v>5488332</c:v>
                </c:pt>
                <c:pt idx="10">
                  <c:v>5643823</c:v>
                </c:pt>
                <c:pt idx="11">
                  <c:v>5641917</c:v>
                </c:pt>
                <c:pt idx="12">
                  <c:v>5602437</c:v>
                </c:pt>
                <c:pt idx="13">
                  <c:v>5518658</c:v>
                </c:pt>
                <c:pt idx="14">
                  <c:v>5374185</c:v>
                </c:pt>
                <c:pt idx="15">
                  <c:v>5226967</c:v>
                </c:pt>
                <c:pt idx="16">
                  <c:v>5371266</c:v>
                </c:pt>
                <c:pt idx="17">
                  <c:v>5447875</c:v>
                </c:pt>
                <c:pt idx="18">
                  <c:v>5411279</c:v>
                </c:pt>
                <c:pt idx="19">
                  <c:v>5323412</c:v>
                </c:pt>
                <c:pt idx="20">
                  <c:v>5238332</c:v>
                </c:pt>
                <c:pt idx="21">
                  <c:v>5104481</c:v>
                </c:pt>
                <c:pt idx="22">
                  <c:v>4912029</c:v>
                </c:pt>
                <c:pt idx="23">
                  <c:v>5110074</c:v>
                </c:pt>
                <c:pt idx="24">
                  <c:v>5234448</c:v>
                </c:pt>
                <c:pt idx="25">
                  <c:v>5214780</c:v>
                </c:pt>
                <c:pt idx="26">
                  <c:v>5117513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374-4DBC-85F5-8CF6DDBCA1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10703408"/>
        <c:axId val="410703736"/>
      </c:lineChart>
      <c:catAx>
        <c:axId val="410703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410703736"/>
        <c:crosses val="autoZero"/>
        <c:auto val="1"/>
        <c:lblAlgn val="ctr"/>
        <c:lblOffset val="100"/>
        <c:noMultiLvlLbl val="0"/>
      </c:catAx>
      <c:valAx>
        <c:axId val="410703736"/>
        <c:scaling>
          <c:orientation val="minMax"/>
          <c:min val="48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410703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/>
              <a:t>Daily</a:t>
            </a:r>
            <a:r>
              <a:rPr lang="sv-SE" baseline="0"/>
              <a:t> Gross Booking</a:t>
            </a:r>
            <a:endParaRPr lang="sv-SE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Group 30 minutes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'Daily Gross Bookings'!$B$18:$B$44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'Daily Gross Bookings'!$C$18:$C$44</c:f>
              <c:numCache>
                <c:formatCode>General</c:formatCode>
                <c:ptCount val="27"/>
                <c:pt idx="0">
                  <c:v>4140088</c:v>
                </c:pt>
                <c:pt idx="1">
                  <c:v>4225849</c:v>
                </c:pt>
                <c:pt idx="2">
                  <c:v>4086892</c:v>
                </c:pt>
                <c:pt idx="3">
                  <c:v>3485569</c:v>
                </c:pt>
                <c:pt idx="4">
                  <c:v>3272769</c:v>
                </c:pt>
                <c:pt idx="5">
                  <c:v>3172715</c:v>
                </c:pt>
                <c:pt idx="6">
                  <c:v>3143803</c:v>
                </c:pt>
                <c:pt idx="7">
                  <c:v>3128355</c:v>
                </c:pt>
                <c:pt idx="8">
                  <c:v>3283082</c:v>
                </c:pt>
                <c:pt idx="9">
                  <c:v>3327239</c:v>
                </c:pt>
                <c:pt idx="10">
                  <c:v>3151025</c:v>
                </c:pt>
                <c:pt idx="11">
                  <c:v>3264396</c:v>
                </c:pt>
                <c:pt idx="12">
                  <c:v>3340002</c:v>
                </c:pt>
                <c:pt idx="13">
                  <c:v>3296696</c:v>
                </c:pt>
                <c:pt idx="14">
                  <c:v>3304624</c:v>
                </c:pt>
                <c:pt idx="15">
                  <c:v>3467771</c:v>
                </c:pt>
                <c:pt idx="16">
                  <c:v>3506839</c:v>
                </c:pt>
                <c:pt idx="17">
                  <c:v>3274572</c:v>
                </c:pt>
                <c:pt idx="18">
                  <c:v>3341649</c:v>
                </c:pt>
                <c:pt idx="19">
                  <c:v>3228928</c:v>
                </c:pt>
                <c:pt idx="20">
                  <c:v>3190309</c:v>
                </c:pt>
                <c:pt idx="21">
                  <c:v>3369328</c:v>
                </c:pt>
                <c:pt idx="22">
                  <c:v>3293492</c:v>
                </c:pt>
                <c:pt idx="23">
                  <c:v>3437113</c:v>
                </c:pt>
                <c:pt idx="24">
                  <c:v>3242521</c:v>
                </c:pt>
                <c:pt idx="25">
                  <c:v>3363323</c:v>
                </c:pt>
                <c:pt idx="26">
                  <c:v>3287780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EE7-4F34-9617-CAB345087716}"/>
            </c:ext>
          </c:extLst>
        </c:ser>
        <c:ser>
          <c:idx val="1"/>
          <c:order val="1"/>
          <c:tx>
            <c:v>Group 5 minutes</c:v>
          </c:tx>
          <c:spPr>
            <a:ln w="28575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'Daily Gross Bookings'!$B$18:$B$44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'Daily Gross Bookings'!$D$18:$D$44</c:f>
              <c:numCache>
                <c:formatCode>General</c:formatCode>
                <c:ptCount val="27"/>
                <c:pt idx="0">
                  <c:v>4172799</c:v>
                </c:pt>
                <c:pt idx="1">
                  <c:v>4320435</c:v>
                </c:pt>
                <c:pt idx="2">
                  <c:v>4191680</c:v>
                </c:pt>
                <c:pt idx="3">
                  <c:v>3672928</c:v>
                </c:pt>
                <c:pt idx="4">
                  <c:v>3487867</c:v>
                </c:pt>
                <c:pt idx="5">
                  <c:v>3454115</c:v>
                </c:pt>
                <c:pt idx="6">
                  <c:v>3468491</c:v>
                </c:pt>
                <c:pt idx="7">
                  <c:v>3399479</c:v>
                </c:pt>
                <c:pt idx="8">
                  <c:v>3556626</c:v>
                </c:pt>
                <c:pt idx="9">
                  <c:v>3584319</c:v>
                </c:pt>
                <c:pt idx="10">
                  <c:v>3327501</c:v>
                </c:pt>
                <c:pt idx="11">
                  <c:v>3489980</c:v>
                </c:pt>
                <c:pt idx="12">
                  <c:v>3582594</c:v>
                </c:pt>
                <c:pt idx="13">
                  <c:v>3450440</c:v>
                </c:pt>
                <c:pt idx="14">
                  <c:v>3400978</c:v>
                </c:pt>
                <c:pt idx="15">
                  <c:v>3577593</c:v>
                </c:pt>
                <c:pt idx="16">
                  <c:v>3688280</c:v>
                </c:pt>
                <c:pt idx="17">
                  <c:v>3358463</c:v>
                </c:pt>
                <c:pt idx="18">
                  <c:v>3438433</c:v>
                </c:pt>
                <c:pt idx="19">
                  <c:v>3340162</c:v>
                </c:pt>
                <c:pt idx="20">
                  <c:v>3304073</c:v>
                </c:pt>
                <c:pt idx="21">
                  <c:v>3485382</c:v>
                </c:pt>
                <c:pt idx="22">
                  <c:v>3411583</c:v>
                </c:pt>
                <c:pt idx="23">
                  <c:v>3573890</c:v>
                </c:pt>
                <c:pt idx="24">
                  <c:v>3336281</c:v>
                </c:pt>
                <c:pt idx="25">
                  <c:v>3464725</c:v>
                </c:pt>
                <c:pt idx="26">
                  <c:v>3375927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EE7-4F34-9617-CAB3450877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5883032"/>
        <c:axId val="505880288"/>
      </c:lineChart>
      <c:catAx>
        <c:axId val="505883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505880288"/>
        <c:crosses val="autoZero"/>
        <c:auto val="1"/>
        <c:lblAlgn val="ctr"/>
        <c:lblOffset val="100"/>
        <c:noMultiLvlLbl val="0"/>
      </c:catAx>
      <c:valAx>
        <c:axId val="505880288"/>
        <c:scaling>
          <c:orientation val="minMax"/>
          <c:min val="3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505883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/>
              <a:t>Daily</a:t>
            </a:r>
            <a:r>
              <a:rPr lang="sv-SE" baseline="0"/>
              <a:t> Paying Users</a:t>
            </a:r>
            <a:endParaRPr lang="sv-SE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Group 30 minutes</c:v>
          </c:tx>
          <c:spPr>
            <a:ln w="28575" cap="rnd">
              <a:solidFill>
                <a:srgbClr val="FF6A00"/>
              </a:solidFill>
              <a:round/>
            </a:ln>
            <a:effectLst/>
          </c:spPr>
          <c:marker>
            <c:symbol val="none"/>
          </c:marker>
          <c:cat>
            <c:numRef>
              <c:f>'Daily Paying Users'!$B$18:$B$44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'Daily Paying Users'!$C$18:$C$44</c:f>
              <c:numCache>
                <c:formatCode>General</c:formatCode>
                <c:ptCount val="27"/>
                <c:pt idx="0">
                  <c:v>591599</c:v>
                </c:pt>
                <c:pt idx="1">
                  <c:v>590662</c:v>
                </c:pt>
                <c:pt idx="2">
                  <c:v>586692</c:v>
                </c:pt>
                <c:pt idx="3">
                  <c:v>526985</c:v>
                </c:pt>
                <c:pt idx="4">
                  <c:v>505683</c:v>
                </c:pt>
                <c:pt idx="5">
                  <c:v>492069</c:v>
                </c:pt>
                <c:pt idx="6">
                  <c:v>489949</c:v>
                </c:pt>
                <c:pt idx="7">
                  <c:v>477764</c:v>
                </c:pt>
                <c:pt idx="8">
                  <c:v>474905</c:v>
                </c:pt>
                <c:pt idx="9">
                  <c:v>485085</c:v>
                </c:pt>
                <c:pt idx="10">
                  <c:v>479523</c:v>
                </c:pt>
                <c:pt idx="11">
                  <c:v>497798</c:v>
                </c:pt>
                <c:pt idx="12">
                  <c:v>496351</c:v>
                </c:pt>
                <c:pt idx="13">
                  <c:v>493841</c:v>
                </c:pt>
                <c:pt idx="14">
                  <c:v>484316</c:v>
                </c:pt>
                <c:pt idx="15">
                  <c:v>487661</c:v>
                </c:pt>
                <c:pt idx="16">
                  <c:v>500140</c:v>
                </c:pt>
                <c:pt idx="17">
                  <c:v>484046</c:v>
                </c:pt>
                <c:pt idx="18">
                  <c:v>492567</c:v>
                </c:pt>
                <c:pt idx="19">
                  <c:v>483655</c:v>
                </c:pt>
                <c:pt idx="20">
                  <c:v>476749</c:v>
                </c:pt>
                <c:pt idx="21">
                  <c:v>480809</c:v>
                </c:pt>
                <c:pt idx="22">
                  <c:v>459429</c:v>
                </c:pt>
                <c:pt idx="23">
                  <c:v>484172</c:v>
                </c:pt>
                <c:pt idx="24">
                  <c:v>476821</c:v>
                </c:pt>
                <c:pt idx="25">
                  <c:v>491018</c:v>
                </c:pt>
                <c:pt idx="26">
                  <c:v>481842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BAA-4077-9EF4-B8E320F2F0D0}"/>
            </c:ext>
          </c:extLst>
        </c:ser>
        <c:ser>
          <c:idx val="1"/>
          <c:order val="1"/>
          <c:tx>
            <c:v>Group 5 minutes</c:v>
          </c:tx>
          <c:spPr>
            <a:ln w="28575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'Daily Paying Users'!$B$18:$B$44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'Daily Paying Users'!$D$18:$D$44</c:f>
              <c:numCache>
                <c:formatCode>General</c:formatCode>
                <c:ptCount val="27"/>
                <c:pt idx="0">
                  <c:v>604328</c:v>
                </c:pt>
                <c:pt idx="1">
                  <c:v>614710</c:v>
                </c:pt>
                <c:pt idx="2">
                  <c:v>607109</c:v>
                </c:pt>
                <c:pt idx="3">
                  <c:v>558074</c:v>
                </c:pt>
                <c:pt idx="4">
                  <c:v>542213</c:v>
                </c:pt>
                <c:pt idx="5">
                  <c:v>537124</c:v>
                </c:pt>
                <c:pt idx="6">
                  <c:v>537124</c:v>
                </c:pt>
                <c:pt idx="7">
                  <c:v>522923</c:v>
                </c:pt>
                <c:pt idx="8">
                  <c:v>522365</c:v>
                </c:pt>
                <c:pt idx="9">
                  <c:v>526310</c:v>
                </c:pt>
                <c:pt idx="10">
                  <c:v>515975</c:v>
                </c:pt>
                <c:pt idx="11">
                  <c:v>536015</c:v>
                </c:pt>
                <c:pt idx="12">
                  <c:v>540666</c:v>
                </c:pt>
                <c:pt idx="13">
                  <c:v>524655</c:v>
                </c:pt>
                <c:pt idx="14">
                  <c:v>511875</c:v>
                </c:pt>
                <c:pt idx="15">
                  <c:v>518403</c:v>
                </c:pt>
                <c:pt idx="16">
                  <c:v>532658</c:v>
                </c:pt>
                <c:pt idx="17">
                  <c:v>511239</c:v>
                </c:pt>
                <c:pt idx="18">
                  <c:v>512534</c:v>
                </c:pt>
                <c:pt idx="19">
                  <c:v>504502</c:v>
                </c:pt>
                <c:pt idx="20">
                  <c:v>497290</c:v>
                </c:pt>
                <c:pt idx="21">
                  <c:v>503123</c:v>
                </c:pt>
                <c:pt idx="22">
                  <c:v>481699</c:v>
                </c:pt>
                <c:pt idx="23">
                  <c:v>509747</c:v>
                </c:pt>
                <c:pt idx="24">
                  <c:v>499023</c:v>
                </c:pt>
                <c:pt idx="25">
                  <c:v>513080</c:v>
                </c:pt>
                <c:pt idx="26">
                  <c:v>502655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BAA-4077-9EF4-B8E320F2F0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29412136"/>
        <c:axId val="429419584"/>
      </c:lineChart>
      <c:catAx>
        <c:axId val="429412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429419584"/>
        <c:crosses val="autoZero"/>
        <c:auto val="1"/>
        <c:lblAlgn val="ctr"/>
        <c:lblOffset val="100"/>
        <c:noMultiLvlLbl val="0"/>
      </c:catAx>
      <c:valAx>
        <c:axId val="429419584"/>
        <c:scaling>
          <c:orientation val="minMax"/>
          <c:min val="4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429412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 dirty="0" smtClean="0"/>
              <a:t>Episode difficulty</a:t>
            </a:r>
            <a:endParaRPr lang="sv-SE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'Episode Difficulty'!$C$2:$C$3</c:f>
              <c:strCache>
                <c:ptCount val="2"/>
                <c:pt idx="0">
                  <c:v>Group</c:v>
                </c:pt>
                <c:pt idx="1">
                  <c:v>30 minutes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'Episode Difficulty'!$B$4:$B$33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'Episode Difficulty'!$C$4:$C$33</c:f>
              <c:numCache>
                <c:formatCode>General</c:formatCode>
                <c:ptCount val="30"/>
                <c:pt idx="0">
                  <c:v>12.78</c:v>
                </c:pt>
                <c:pt idx="1">
                  <c:v>33.770000000000003</c:v>
                </c:pt>
                <c:pt idx="2">
                  <c:v>54.4</c:v>
                </c:pt>
                <c:pt idx="3">
                  <c:v>72.55</c:v>
                </c:pt>
                <c:pt idx="4">
                  <c:v>115.74</c:v>
                </c:pt>
                <c:pt idx="5">
                  <c:v>156.66999999999999</c:v>
                </c:pt>
                <c:pt idx="6">
                  <c:v>116.8</c:v>
                </c:pt>
                <c:pt idx="7">
                  <c:v>229.29</c:v>
                </c:pt>
                <c:pt idx="8">
                  <c:v>271.79000000000002</c:v>
                </c:pt>
                <c:pt idx="9">
                  <c:v>206.82</c:v>
                </c:pt>
                <c:pt idx="10">
                  <c:v>202.68</c:v>
                </c:pt>
                <c:pt idx="11">
                  <c:v>170.06</c:v>
                </c:pt>
                <c:pt idx="12">
                  <c:v>190.6</c:v>
                </c:pt>
                <c:pt idx="13">
                  <c:v>118.28</c:v>
                </c:pt>
                <c:pt idx="14">
                  <c:v>144.41</c:v>
                </c:pt>
                <c:pt idx="15">
                  <c:v>109.99</c:v>
                </c:pt>
                <c:pt idx="16">
                  <c:v>164.33</c:v>
                </c:pt>
                <c:pt idx="17">
                  <c:v>174.46</c:v>
                </c:pt>
                <c:pt idx="18">
                  <c:v>170.27</c:v>
                </c:pt>
                <c:pt idx="19">
                  <c:v>108.56</c:v>
                </c:pt>
                <c:pt idx="20">
                  <c:v>147.6</c:v>
                </c:pt>
                <c:pt idx="21">
                  <c:v>117.39</c:v>
                </c:pt>
                <c:pt idx="22">
                  <c:v>134.88</c:v>
                </c:pt>
                <c:pt idx="23">
                  <c:v>270.39999999999998</c:v>
                </c:pt>
                <c:pt idx="24">
                  <c:v>201.3</c:v>
                </c:pt>
                <c:pt idx="25">
                  <c:v>217.54</c:v>
                </c:pt>
                <c:pt idx="26">
                  <c:v>220.82</c:v>
                </c:pt>
                <c:pt idx="27">
                  <c:v>208.69</c:v>
                </c:pt>
                <c:pt idx="28">
                  <c:v>223.65</c:v>
                </c:pt>
                <c:pt idx="29">
                  <c:v>232.66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952-46DB-B932-323EABCCA829}"/>
            </c:ext>
          </c:extLst>
        </c:ser>
        <c:ser>
          <c:idx val="1"/>
          <c:order val="1"/>
          <c:tx>
            <c:strRef>
              <c:f>'Episode Difficulty'!$D$2:$D$3</c:f>
              <c:strCache>
                <c:ptCount val="2"/>
                <c:pt idx="0">
                  <c:v>Group</c:v>
                </c:pt>
                <c:pt idx="1">
                  <c:v>5 minutes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'Episode Difficulty'!$B$4:$B$33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'Episode Difficulty'!$D$4:$D$33</c:f>
              <c:numCache>
                <c:formatCode>General</c:formatCode>
                <c:ptCount val="30"/>
                <c:pt idx="0">
                  <c:v>12.83</c:v>
                </c:pt>
                <c:pt idx="1">
                  <c:v>34.64</c:v>
                </c:pt>
                <c:pt idx="2">
                  <c:v>57.04</c:v>
                </c:pt>
                <c:pt idx="3">
                  <c:v>76.84</c:v>
                </c:pt>
                <c:pt idx="4">
                  <c:v>124.58</c:v>
                </c:pt>
                <c:pt idx="5">
                  <c:v>174.29</c:v>
                </c:pt>
                <c:pt idx="6">
                  <c:v>128.57</c:v>
                </c:pt>
                <c:pt idx="7">
                  <c:v>260.22000000000003</c:v>
                </c:pt>
                <c:pt idx="8">
                  <c:v>312.10000000000002</c:v>
                </c:pt>
                <c:pt idx="9">
                  <c:v>242.33</c:v>
                </c:pt>
                <c:pt idx="10">
                  <c:v>236.81</c:v>
                </c:pt>
                <c:pt idx="11">
                  <c:v>195.8</c:v>
                </c:pt>
                <c:pt idx="12">
                  <c:v>226.29</c:v>
                </c:pt>
                <c:pt idx="13">
                  <c:v>139.71</c:v>
                </c:pt>
                <c:pt idx="14">
                  <c:v>177.19</c:v>
                </c:pt>
                <c:pt idx="15">
                  <c:v>125.94</c:v>
                </c:pt>
                <c:pt idx="16">
                  <c:v>191.06</c:v>
                </c:pt>
                <c:pt idx="17">
                  <c:v>204.64</c:v>
                </c:pt>
                <c:pt idx="18">
                  <c:v>199.21</c:v>
                </c:pt>
                <c:pt idx="19">
                  <c:v>122.5</c:v>
                </c:pt>
                <c:pt idx="20">
                  <c:v>174.31</c:v>
                </c:pt>
                <c:pt idx="21">
                  <c:v>134.61000000000001</c:v>
                </c:pt>
                <c:pt idx="22">
                  <c:v>160.30000000000001</c:v>
                </c:pt>
                <c:pt idx="23">
                  <c:v>320.5</c:v>
                </c:pt>
                <c:pt idx="24">
                  <c:v>250.68</c:v>
                </c:pt>
                <c:pt idx="25">
                  <c:v>258.57</c:v>
                </c:pt>
                <c:pt idx="26">
                  <c:v>261.14999999999998</c:v>
                </c:pt>
                <c:pt idx="27">
                  <c:v>254.77</c:v>
                </c:pt>
                <c:pt idx="28">
                  <c:v>273.38</c:v>
                </c:pt>
                <c:pt idx="29">
                  <c:v>275.3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952-46DB-B932-323EABCCA8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36778824"/>
        <c:axId val="536776528"/>
      </c:lineChart>
      <c:catAx>
        <c:axId val="536778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536776528"/>
        <c:crosses val="autoZero"/>
        <c:auto val="1"/>
        <c:lblAlgn val="ctr"/>
        <c:lblOffset val="100"/>
        <c:noMultiLvlLbl val="0"/>
      </c:catAx>
      <c:valAx>
        <c:axId val="536776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536778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 dirty="0" smtClean="0"/>
              <a:t>Daily</a:t>
            </a:r>
            <a:r>
              <a:rPr lang="sv-SE" baseline="0" dirty="0" smtClean="0"/>
              <a:t> game ends</a:t>
            </a:r>
            <a:endParaRPr lang="sv-SE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Group 30 minutes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'Game Ends for Payers'!$B$18:$B$44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'Game Ends for Payers'!$C$18:$C$44</c:f>
              <c:numCache>
                <c:formatCode>General</c:formatCode>
                <c:ptCount val="27"/>
                <c:pt idx="0">
                  <c:v>69686951</c:v>
                </c:pt>
                <c:pt idx="1">
                  <c:v>70168391</c:v>
                </c:pt>
                <c:pt idx="2">
                  <c:v>74448146</c:v>
                </c:pt>
                <c:pt idx="3">
                  <c:v>67425930</c:v>
                </c:pt>
                <c:pt idx="4">
                  <c:v>63169206</c:v>
                </c:pt>
                <c:pt idx="5">
                  <c:v>61283140</c:v>
                </c:pt>
                <c:pt idx="6">
                  <c:v>61441710</c:v>
                </c:pt>
                <c:pt idx="7">
                  <c:v>58680951</c:v>
                </c:pt>
                <c:pt idx="8">
                  <c:v>57781178</c:v>
                </c:pt>
                <c:pt idx="9">
                  <c:v>62037152</c:v>
                </c:pt>
                <c:pt idx="10">
                  <c:v>61819920</c:v>
                </c:pt>
                <c:pt idx="11">
                  <c:v>62060501</c:v>
                </c:pt>
                <c:pt idx="12">
                  <c:v>61644174</c:v>
                </c:pt>
                <c:pt idx="13">
                  <c:v>59826337</c:v>
                </c:pt>
                <c:pt idx="14">
                  <c:v>57217037</c:v>
                </c:pt>
                <c:pt idx="15">
                  <c:v>57401185</c:v>
                </c:pt>
                <c:pt idx="16">
                  <c:v>61914231</c:v>
                </c:pt>
                <c:pt idx="17">
                  <c:v>60157530</c:v>
                </c:pt>
                <c:pt idx="18">
                  <c:v>58875740</c:v>
                </c:pt>
                <c:pt idx="19">
                  <c:v>57031370</c:v>
                </c:pt>
                <c:pt idx="20">
                  <c:v>55372421</c:v>
                </c:pt>
                <c:pt idx="21">
                  <c:v>54139186</c:v>
                </c:pt>
                <c:pt idx="22">
                  <c:v>52732992</c:v>
                </c:pt>
                <c:pt idx="23">
                  <c:v>57882221</c:v>
                </c:pt>
                <c:pt idx="24">
                  <c:v>57471678</c:v>
                </c:pt>
                <c:pt idx="25">
                  <c:v>57408085</c:v>
                </c:pt>
                <c:pt idx="26">
                  <c:v>56368997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586-46DE-BE5D-25003644D94B}"/>
            </c:ext>
          </c:extLst>
        </c:ser>
        <c:ser>
          <c:idx val="1"/>
          <c:order val="1"/>
          <c:tx>
            <c:v>Group 5 minutes</c:v>
          </c:tx>
          <c:spPr>
            <a:ln w="28575" cap="rnd">
              <a:solidFill>
                <a:schemeClr val="accent2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'Game Ends for Payers'!$B$18:$B$44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'Game Ends for Payers'!$D$18:$D$44</c:f>
              <c:numCache>
                <c:formatCode>General</c:formatCode>
                <c:ptCount val="27"/>
                <c:pt idx="0">
                  <c:v>76841355</c:v>
                </c:pt>
                <c:pt idx="1">
                  <c:v>84854689</c:v>
                </c:pt>
                <c:pt idx="2">
                  <c:v>89812827</c:v>
                </c:pt>
                <c:pt idx="3">
                  <c:v>83986640</c:v>
                </c:pt>
                <c:pt idx="4">
                  <c:v>82028237</c:v>
                </c:pt>
                <c:pt idx="5">
                  <c:v>84254635</c:v>
                </c:pt>
                <c:pt idx="6">
                  <c:v>85338659</c:v>
                </c:pt>
                <c:pt idx="7">
                  <c:v>81690244</c:v>
                </c:pt>
                <c:pt idx="8">
                  <c:v>80956381</c:v>
                </c:pt>
                <c:pt idx="9">
                  <c:v>87678132</c:v>
                </c:pt>
                <c:pt idx="10">
                  <c:v>86972551</c:v>
                </c:pt>
                <c:pt idx="11">
                  <c:v>86895576</c:v>
                </c:pt>
                <c:pt idx="12">
                  <c:v>86434858</c:v>
                </c:pt>
                <c:pt idx="13">
                  <c:v>83467764</c:v>
                </c:pt>
                <c:pt idx="14">
                  <c:v>79637253</c:v>
                </c:pt>
                <c:pt idx="15">
                  <c:v>80603360</c:v>
                </c:pt>
                <c:pt idx="16">
                  <c:v>88033713</c:v>
                </c:pt>
                <c:pt idx="17">
                  <c:v>84999444</c:v>
                </c:pt>
                <c:pt idx="18">
                  <c:v>82181929</c:v>
                </c:pt>
                <c:pt idx="19">
                  <c:v>79234280</c:v>
                </c:pt>
                <c:pt idx="20">
                  <c:v>76654615</c:v>
                </c:pt>
                <c:pt idx="21">
                  <c:v>74826478</c:v>
                </c:pt>
                <c:pt idx="22">
                  <c:v>73727383</c:v>
                </c:pt>
                <c:pt idx="23">
                  <c:v>81956651</c:v>
                </c:pt>
                <c:pt idx="24">
                  <c:v>80553312</c:v>
                </c:pt>
                <c:pt idx="25">
                  <c:v>80331444</c:v>
                </c:pt>
                <c:pt idx="26">
                  <c:v>78537500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586-46DE-BE5D-25003644D9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63772768"/>
        <c:axId val="663776048"/>
      </c:lineChart>
      <c:catAx>
        <c:axId val="663772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663776048"/>
        <c:crosses val="autoZero"/>
        <c:auto val="1"/>
        <c:lblAlgn val="ctr"/>
        <c:lblOffset val="100"/>
        <c:noMultiLvlLbl val="0"/>
      </c:catAx>
      <c:valAx>
        <c:axId val="663776048"/>
        <c:scaling>
          <c:orientation val="minMax"/>
          <c:min val="40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663772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 dirty="0" smtClean="0"/>
              <a:t>2DR</a:t>
            </a:r>
            <a:endParaRPr lang="sv-SE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'2DR'!$C$2:$C$3</c:f>
              <c:strCache>
                <c:ptCount val="2"/>
                <c:pt idx="0">
                  <c:v>Group</c:v>
                </c:pt>
                <c:pt idx="1">
                  <c:v>30 minutes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'2DR'!$B$4:$B$29</c:f>
              <c:numCache>
                <c:formatCode>General</c:formatCode>
                <c:ptCount val="2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</c:numCache>
            </c:numRef>
          </c:cat>
          <c:val>
            <c:numRef>
              <c:f>'2DR'!$C$4:$C$29</c:f>
              <c:numCache>
                <c:formatCode>0.00%</c:formatCode>
                <c:ptCount val="26"/>
                <c:pt idx="0">
                  <c:v>0.376</c:v>
                </c:pt>
                <c:pt idx="1">
                  <c:v>0.33500000000000002</c:v>
                </c:pt>
                <c:pt idx="2">
                  <c:v>0.32300000000000001</c:v>
                </c:pt>
                <c:pt idx="3">
                  <c:v>0.34499999999999997</c:v>
                </c:pt>
                <c:pt idx="4">
                  <c:v>0.34200000000000003</c:v>
                </c:pt>
                <c:pt idx="5">
                  <c:v>0.32100000000000001</c:v>
                </c:pt>
                <c:pt idx="6">
                  <c:v>0.31900000000000001</c:v>
                </c:pt>
                <c:pt idx="7">
                  <c:v>0.312</c:v>
                </c:pt>
                <c:pt idx="8">
                  <c:v>0.315</c:v>
                </c:pt>
                <c:pt idx="9">
                  <c:v>0.30499999999999999</c:v>
                </c:pt>
                <c:pt idx="10">
                  <c:v>0.31900000000000001</c:v>
                </c:pt>
                <c:pt idx="11">
                  <c:v>0.32</c:v>
                </c:pt>
                <c:pt idx="12">
                  <c:v>0.32</c:v>
                </c:pt>
                <c:pt idx="13">
                  <c:v>0.315</c:v>
                </c:pt>
                <c:pt idx="14">
                  <c:v>0.308</c:v>
                </c:pt>
                <c:pt idx="15">
                  <c:v>0.317</c:v>
                </c:pt>
                <c:pt idx="16">
                  <c:v>0.30599999999999999</c:v>
                </c:pt>
                <c:pt idx="17">
                  <c:v>0.32</c:v>
                </c:pt>
                <c:pt idx="18">
                  <c:v>0.317</c:v>
                </c:pt>
                <c:pt idx="19">
                  <c:v>0.317</c:v>
                </c:pt>
                <c:pt idx="20">
                  <c:v>0.311</c:v>
                </c:pt>
                <c:pt idx="21">
                  <c:v>0.3</c:v>
                </c:pt>
                <c:pt idx="22">
                  <c:v>0.309</c:v>
                </c:pt>
                <c:pt idx="23">
                  <c:v>0.30099999999999999</c:v>
                </c:pt>
                <c:pt idx="24">
                  <c:v>0.312</c:v>
                </c:pt>
                <c:pt idx="25">
                  <c:v>0.309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52B-412A-91DC-9A8043E2047F}"/>
            </c:ext>
          </c:extLst>
        </c:ser>
        <c:ser>
          <c:idx val="1"/>
          <c:order val="1"/>
          <c:tx>
            <c:strRef>
              <c:f>'2DR'!$D$2:$D$3</c:f>
              <c:strCache>
                <c:ptCount val="2"/>
                <c:pt idx="0">
                  <c:v>Group</c:v>
                </c:pt>
                <c:pt idx="1">
                  <c:v>5 minutes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'2DR'!$B$4:$B$29</c:f>
              <c:numCache>
                <c:formatCode>General</c:formatCode>
                <c:ptCount val="2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</c:numCache>
            </c:numRef>
          </c:cat>
          <c:val>
            <c:numRef>
              <c:f>'2DR'!$D$4:$D$29</c:f>
              <c:numCache>
                <c:formatCode>0.00%</c:formatCode>
                <c:ptCount val="26"/>
                <c:pt idx="0">
                  <c:v>0.378</c:v>
                </c:pt>
                <c:pt idx="1">
                  <c:v>0.33700000000000002</c:v>
                </c:pt>
                <c:pt idx="2">
                  <c:v>0.32500000000000001</c:v>
                </c:pt>
                <c:pt idx="3">
                  <c:v>0.34699999999999998</c:v>
                </c:pt>
                <c:pt idx="4">
                  <c:v>0.34499999999999997</c:v>
                </c:pt>
                <c:pt idx="5">
                  <c:v>0.32500000000000001</c:v>
                </c:pt>
                <c:pt idx="6">
                  <c:v>0.32300000000000001</c:v>
                </c:pt>
                <c:pt idx="7">
                  <c:v>0.315</c:v>
                </c:pt>
                <c:pt idx="8">
                  <c:v>0.31900000000000001</c:v>
                </c:pt>
                <c:pt idx="9">
                  <c:v>0.31</c:v>
                </c:pt>
                <c:pt idx="10">
                  <c:v>0.32200000000000001</c:v>
                </c:pt>
                <c:pt idx="11">
                  <c:v>0.32300000000000001</c:v>
                </c:pt>
                <c:pt idx="12">
                  <c:v>0.32300000000000001</c:v>
                </c:pt>
                <c:pt idx="13">
                  <c:v>0.318</c:v>
                </c:pt>
                <c:pt idx="14">
                  <c:v>0.312</c:v>
                </c:pt>
                <c:pt idx="15">
                  <c:v>0.31900000000000001</c:v>
                </c:pt>
                <c:pt idx="16">
                  <c:v>0.309</c:v>
                </c:pt>
                <c:pt idx="17">
                  <c:v>0.32200000000000001</c:v>
                </c:pt>
                <c:pt idx="18">
                  <c:v>0.32</c:v>
                </c:pt>
                <c:pt idx="19">
                  <c:v>0.32</c:v>
                </c:pt>
                <c:pt idx="20">
                  <c:v>0.315</c:v>
                </c:pt>
                <c:pt idx="21">
                  <c:v>0.30299999999999999</c:v>
                </c:pt>
                <c:pt idx="22">
                  <c:v>0.312</c:v>
                </c:pt>
                <c:pt idx="23">
                  <c:v>0.30399999999999999</c:v>
                </c:pt>
                <c:pt idx="24">
                  <c:v>0.315</c:v>
                </c:pt>
                <c:pt idx="25">
                  <c:v>0.314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52B-412A-91DC-9A8043E204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92929752"/>
        <c:axId val="414743808"/>
      </c:lineChart>
      <c:catAx>
        <c:axId val="392929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414743808"/>
        <c:crosses val="autoZero"/>
        <c:auto val="1"/>
        <c:lblAlgn val="ctr"/>
        <c:lblOffset val="100"/>
        <c:noMultiLvlLbl val="0"/>
      </c:catAx>
      <c:valAx>
        <c:axId val="414743808"/>
        <c:scaling>
          <c:orientation val="minMax"/>
          <c:min val="0.2900000000000000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92929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 dirty="0" smtClean="0"/>
              <a:t>Faster</a:t>
            </a:r>
            <a:r>
              <a:rPr lang="sv-SE" baseline="0" dirty="0" smtClean="0"/>
              <a:t> players from Group 5min/Group 30 min</a:t>
            </a:r>
            <a:endParaRPr lang="sv-SE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'14 Days Progression'!$F$2:$F$3</c:f>
              <c:strCache>
                <c:ptCount val="2"/>
                <c:pt idx="0">
                  <c:v>Compare</c:v>
                </c:pt>
                <c:pt idx="1">
                  <c:v>5 minutes</c:v>
                </c:pt>
              </c:strCache>
            </c:strRef>
          </c:tx>
          <c:spPr>
            <a:ln w="28575" cap="rnd">
              <a:solidFill>
                <a:schemeClr val="accent3">
                  <a:lumMod val="75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cat>
            <c:numRef>
              <c:f>'14 Days Progression'!$E$4:$E$103</c:f>
              <c:numCache>
                <c:formatCode>General</c:formatCode>
                <c:ptCount val="10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</c:numCache>
            </c:numRef>
          </c:cat>
          <c:val>
            <c:numRef>
              <c:f>'14 Days Progression'!$F$4:$F$103</c:f>
              <c:numCache>
                <c:formatCode>0.00%</c:formatCode>
                <c:ptCount val="100"/>
                <c:pt idx="0">
                  <c:v>5.3084071913411524E-3</c:v>
                </c:pt>
                <c:pt idx="1">
                  <c:v>5.4293597289049502E-3</c:v>
                </c:pt>
                <c:pt idx="2">
                  <c:v>6.3898023313567389E-3</c:v>
                </c:pt>
                <c:pt idx="3">
                  <c:v>6.882597974462043E-3</c:v>
                </c:pt>
                <c:pt idx="4">
                  <c:v>7.0760626097450549E-3</c:v>
                </c:pt>
                <c:pt idx="5">
                  <c:v>7.6486414382802856E-3</c:v>
                </c:pt>
                <c:pt idx="6">
                  <c:v>8.18110446316553E-3</c:v>
                </c:pt>
                <c:pt idx="7">
                  <c:v>8.9016758784983292E-3</c:v>
                </c:pt>
                <c:pt idx="8">
                  <c:v>1.0308625070214752E-2</c:v>
                </c:pt>
                <c:pt idx="9">
                  <c:v>1.0691992804813671E-2</c:v>
                </c:pt>
                <c:pt idx="10">
                  <c:v>1.2402084032033769E-2</c:v>
                </c:pt>
                <c:pt idx="11">
                  <c:v>1.3282597151273319E-2</c:v>
                </c:pt>
                <c:pt idx="12">
                  <c:v>1.4352732623819505E-2</c:v>
                </c:pt>
                <c:pt idx="13">
                  <c:v>1.5301431590386093E-2</c:v>
                </c:pt>
                <c:pt idx="14">
                  <c:v>1.719819309880875E-2</c:v>
                </c:pt>
                <c:pt idx="15">
                  <c:v>2.2290725540243389E-2</c:v>
                </c:pt>
                <c:pt idx="16">
                  <c:v>2.6956515164669227E-2</c:v>
                </c:pt>
                <c:pt idx="17">
                  <c:v>3.0905774875639079E-2</c:v>
                </c:pt>
                <c:pt idx="18">
                  <c:v>3.3691909827293247E-2</c:v>
                </c:pt>
                <c:pt idx="19">
                  <c:v>3.4920293473236545E-2</c:v>
                </c:pt>
                <c:pt idx="20">
                  <c:v>4.283812854094729E-2</c:v>
                </c:pt>
                <c:pt idx="21">
                  <c:v>4.6750677661340431E-2</c:v>
                </c:pt>
                <c:pt idx="22">
                  <c:v>5.1886298330146935E-2</c:v>
                </c:pt>
                <c:pt idx="23">
                  <c:v>5.829436351268872E-2</c:v>
                </c:pt>
                <c:pt idx="24">
                  <c:v>6.3767308468189385E-2</c:v>
                </c:pt>
                <c:pt idx="25">
                  <c:v>7.0781585517735973E-2</c:v>
                </c:pt>
                <c:pt idx="26">
                  <c:v>7.6955336016516662E-2</c:v>
                </c:pt>
                <c:pt idx="27">
                  <c:v>7.8157893677571019E-2</c:v>
                </c:pt>
                <c:pt idx="28">
                  <c:v>8.4314742283782967E-2</c:v>
                </c:pt>
                <c:pt idx="29">
                  <c:v>8.7553279071729759E-2</c:v>
                </c:pt>
                <c:pt idx="30">
                  <c:v>8.9310397965866622E-2</c:v>
                </c:pt>
                <c:pt idx="31">
                  <c:v>9.5394357093998433E-2</c:v>
                </c:pt>
                <c:pt idx="32">
                  <c:v>9.9309504058000847E-2</c:v>
                </c:pt>
                <c:pt idx="33">
                  <c:v>0.10269294280000846</c:v>
                </c:pt>
                <c:pt idx="34">
                  <c:v>0.10642091365196725</c:v>
                </c:pt>
                <c:pt idx="35">
                  <c:v>0.10751685302926893</c:v>
                </c:pt>
                <c:pt idx="36">
                  <c:v>0.11896430975638354</c:v>
                </c:pt>
                <c:pt idx="37">
                  <c:v>0.1321585670507095</c:v>
                </c:pt>
                <c:pt idx="38">
                  <c:v>0.14709572628514853</c:v>
                </c:pt>
                <c:pt idx="39">
                  <c:v>0.15238166200201694</c:v>
                </c:pt>
                <c:pt idx="40">
                  <c:v>0.15617160453564799</c:v>
                </c:pt>
                <c:pt idx="41">
                  <c:v>0.17757901455816372</c:v>
                </c:pt>
                <c:pt idx="42">
                  <c:v>0.18250717159718863</c:v>
                </c:pt>
                <c:pt idx="43">
                  <c:v>0.18538915739436765</c:v>
                </c:pt>
                <c:pt idx="44">
                  <c:v>0.18859359499799613</c:v>
                </c:pt>
                <c:pt idx="45">
                  <c:v>0.20373734014767272</c:v>
                </c:pt>
                <c:pt idx="46">
                  <c:v>0.212534157440955</c:v>
                </c:pt>
                <c:pt idx="47">
                  <c:v>0.21566904886098615</c:v>
                </c:pt>
                <c:pt idx="48">
                  <c:v>0.2400885816548636</c:v>
                </c:pt>
                <c:pt idx="49">
                  <c:v>0.24663531399867222</c:v>
                </c:pt>
                <c:pt idx="50">
                  <c:v>0.25468977346661148</c:v>
                </c:pt>
                <c:pt idx="51">
                  <c:v>0.26296996361572006</c:v>
                </c:pt>
                <c:pt idx="52">
                  <c:v>0.28565313720919955</c:v>
                </c:pt>
                <c:pt idx="53">
                  <c:v>0.29524528006462275</c:v>
                </c:pt>
                <c:pt idx="54">
                  <c:v>0.29984604243318624</c:v>
                </c:pt>
                <c:pt idx="55">
                  <c:v>0.3143164376514983</c:v>
                </c:pt>
                <c:pt idx="56">
                  <c:v>0.34662272230469782</c:v>
                </c:pt>
                <c:pt idx="57">
                  <c:v>0.35413321373332896</c:v>
                </c:pt>
                <c:pt idx="58">
                  <c:v>0.36094684991393305</c:v>
                </c:pt>
                <c:pt idx="59">
                  <c:v>0.37164658220977304</c:v>
                </c:pt>
                <c:pt idx="60">
                  <c:v>0.38558543501579595</c:v>
                </c:pt>
                <c:pt idx="61">
                  <c:v>0.409896247215911</c:v>
                </c:pt>
                <c:pt idx="62">
                  <c:v>0.44162280182728253</c:v>
                </c:pt>
                <c:pt idx="63">
                  <c:v>0.47156339115343432</c:v>
                </c:pt>
                <c:pt idx="64">
                  <c:v>0.48746560277053913</c:v>
                </c:pt>
                <c:pt idx="65">
                  <c:v>0.52390610665329007</c:v>
                </c:pt>
                <c:pt idx="66">
                  <c:v>0.56128630965776738</c:v>
                </c:pt>
                <c:pt idx="67">
                  <c:v>0.57562416863055932</c:v>
                </c:pt>
                <c:pt idx="68">
                  <c:v>0.61247223713894527</c:v>
                </c:pt>
                <c:pt idx="69">
                  <c:v>0.62889401317836324</c:v>
                </c:pt>
                <c:pt idx="70">
                  <c:v>0.65814693405322011</c:v>
                </c:pt>
                <c:pt idx="71">
                  <c:v>0.68361876818583389</c:v>
                </c:pt>
                <c:pt idx="72">
                  <c:v>0.68909000107935148</c:v>
                </c:pt>
                <c:pt idx="73">
                  <c:v>0.69604833791353782</c:v>
                </c:pt>
                <c:pt idx="74">
                  <c:v>0.70291309879900021</c:v>
                </c:pt>
                <c:pt idx="75">
                  <c:v>0.71615851858930923</c:v>
                </c:pt>
                <c:pt idx="76">
                  <c:v>0.73718038932336605</c:v>
                </c:pt>
                <c:pt idx="77">
                  <c:v>0.75444701656110502</c:v>
                </c:pt>
                <c:pt idx="78">
                  <c:v>0.77193400283147429</c:v>
                </c:pt>
                <c:pt idx="79">
                  <c:v>0.77294000504892679</c:v>
                </c:pt>
                <c:pt idx="80">
                  <c:v>0.78855810213422839</c:v>
                </c:pt>
                <c:pt idx="81">
                  <c:v>0.73430263530632478</c:v>
                </c:pt>
                <c:pt idx="82">
                  <c:v>0.74709375927342614</c:v>
                </c:pt>
                <c:pt idx="83">
                  <c:v>0.77259243332850347</c:v>
                </c:pt>
                <c:pt idx="84">
                  <c:v>0.78604896429224447</c:v>
                </c:pt>
                <c:pt idx="85">
                  <c:v>0.81433994125690079</c:v>
                </c:pt>
                <c:pt idx="86">
                  <c:v>0.79015266196487621</c:v>
                </c:pt>
                <c:pt idx="87">
                  <c:v>0.79466367419867945</c:v>
                </c:pt>
                <c:pt idx="88">
                  <c:v>0.80146011014836582</c:v>
                </c:pt>
                <c:pt idx="89">
                  <c:v>0.8056556978855054</c:v>
                </c:pt>
                <c:pt idx="90">
                  <c:v>0.8210926163267237</c:v>
                </c:pt>
                <c:pt idx="91">
                  <c:v>0.83320847618122229</c:v>
                </c:pt>
                <c:pt idx="92">
                  <c:v>0.82059168489477041</c:v>
                </c:pt>
                <c:pt idx="93">
                  <c:v>0.8303948859215381</c:v>
                </c:pt>
                <c:pt idx="94">
                  <c:v>0.83521385668903159</c:v>
                </c:pt>
                <c:pt idx="95">
                  <c:v>0.85033501295977865</c:v>
                </c:pt>
                <c:pt idx="96">
                  <c:v>0.85645162750092063</c:v>
                </c:pt>
                <c:pt idx="97">
                  <c:v>0.86730919429142317</c:v>
                </c:pt>
                <c:pt idx="98">
                  <c:v>0.87085450191668934</c:v>
                </c:pt>
                <c:pt idx="99">
                  <c:v>0.88504384989830809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977-4FE2-B4DC-0BD7EC45E8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99611448"/>
        <c:axId val="414551584"/>
      </c:lineChart>
      <c:catAx>
        <c:axId val="499611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414551584"/>
        <c:crosses val="autoZero"/>
        <c:auto val="1"/>
        <c:lblAlgn val="ctr"/>
        <c:lblOffset val="100"/>
        <c:noMultiLvlLbl val="0"/>
      </c:catAx>
      <c:valAx>
        <c:axId val="414551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499611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80E24D-F424-4FC1-9211-A28C78163C80}" type="datetimeFigureOut">
              <a:rPr lang="en-GB" smtClean="0"/>
              <a:t>18/09/2017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F5C43E-AC97-4B80-88F7-2011CC809D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07318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EA849B-09C8-4101-9A25-DB8AFE0D38EA}" type="datetimeFigureOut">
              <a:rPr lang="en-GB" smtClean="0"/>
              <a:t>18/09/2017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32CDF3-5AC7-47F0-9C6D-E885FE00A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681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32CDF3-5AC7-47F0-9C6D-E885FE00A011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8707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">
    <p:bg>
      <p:bgPr>
        <a:gradFill flip="none" rotWithShape="1">
          <a:gsLst>
            <a:gs pos="100000">
              <a:srgbClr val="F0EADF"/>
            </a:gs>
            <a:gs pos="2500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751" y="1628800"/>
            <a:ext cx="4465740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96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28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31381" y="1772816"/>
            <a:ext cx="7452001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842954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570" userDrawn="1">
          <p15:clr>
            <a:srgbClr val="FBAE40"/>
          </p15:clr>
        </p15:guide>
        <p15:guide id="2" pos="270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6840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5111" y="1772816"/>
            <a:ext cx="4148268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25879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656" userDrawn="1">
          <p15:clr>
            <a:srgbClr val="FBAE40"/>
          </p15:clr>
        </p15:guide>
        <p15:guide id="2" pos="4838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4184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04040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9937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verlay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8"/>
          </p:nvPr>
        </p:nvSpPr>
        <p:spPr bwMode="ltGray">
          <a:xfrm>
            <a:off x="0" y="0"/>
            <a:ext cx="12198426" cy="6858000"/>
          </a:xfrm>
          <a:solidFill>
            <a:schemeClr val="tx1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306" y="142032"/>
            <a:ext cx="4680520" cy="6563332"/>
          </a:xfrm>
          <a:prstGeom prst="roundRect">
            <a:avLst>
              <a:gd name="adj" fmla="val 856"/>
            </a:avLst>
          </a:prstGeom>
          <a:solidFill>
            <a:srgbClr val="FFFFFF">
              <a:alpha val="95000"/>
            </a:srgbClr>
          </a:solidFill>
        </p:spPr>
        <p:txBody>
          <a:bodyPr lIns="324000" tIns="1206000" rIns="324000" bIns="72000"/>
          <a:lstStyle>
            <a:lvl1pPr>
              <a:defRPr>
                <a:solidFill>
                  <a:srgbClr val="464646"/>
                </a:solidFill>
              </a:defRPr>
            </a:lvl1pPr>
            <a:lvl2pPr>
              <a:defRPr>
                <a:solidFill>
                  <a:srgbClr val="464646"/>
                </a:solidFill>
              </a:defRPr>
            </a:lvl2pPr>
            <a:lvl3pPr>
              <a:defRPr>
                <a:solidFill>
                  <a:srgbClr val="464646"/>
                </a:solidFill>
              </a:defRPr>
            </a:lvl3pPr>
            <a:lvl4pPr>
              <a:defRPr>
                <a:solidFill>
                  <a:srgbClr val="464646"/>
                </a:solidFill>
              </a:defRPr>
            </a:lvl4pPr>
            <a:lvl5pPr>
              <a:defRPr>
                <a:solidFill>
                  <a:srgbClr val="464646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29758" y="288058"/>
            <a:ext cx="4113788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29758" y="627367"/>
            <a:ext cx="4114800" cy="640800"/>
          </a:xfrm>
        </p:spPr>
        <p:txBody>
          <a:bodyPr anchor="ctr" anchorCtr="0"/>
          <a:lstStyle>
            <a:lvl1pPr>
              <a:lnSpc>
                <a:spcPct val="90000"/>
              </a:lnSpc>
              <a:defRPr/>
            </a:lvl1pPr>
          </a:lstStyle>
          <a:p>
            <a:r>
              <a:rPr lang="en-GB" dirty="0" smtClean="0"/>
              <a:t>Title</a:t>
            </a:r>
            <a:endParaRPr lang="en-GB" dirty="0"/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29758" y="6309319"/>
            <a:ext cx="41292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225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verla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8"/>
          </p:nvPr>
        </p:nvSpPr>
        <p:spPr bwMode="ltGray">
          <a:xfrm>
            <a:off x="0" y="0"/>
            <a:ext cx="12198428" cy="6858000"/>
          </a:xfrm>
          <a:solidFill>
            <a:schemeClr val="tx1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77855" y="142032"/>
            <a:ext cx="4680000" cy="6588000"/>
          </a:xfrm>
          <a:prstGeom prst="roundRect">
            <a:avLst>
              <a:gd name="adj" fmla="val 1007"/>
            </a:avLst>
          </a:prstGeom>
          <a:solidFill>
            <a:srgbClr val="FFFFFF">
              <a:alpha val="95000"/>
            </a:srgbClr>
          </a:solidFill>
        </p:spPr>
        <p:txBody>
          <a:bodyPr lIns="324000" tIns="1206000" rIns="324000" bIns="72000"/>
          <a:lstStyle>
            <a:lvl1pPr>
              <a:defRPr>
                <a:solidFill>
                  <a:srgbClr val="464646"/>
                </a:solidFill>
              </a:defRPr>
            </a:lvl1pPr>
            <a:lvl2pPr>
              <a:defRPr>
                <a:solidFill>
                  <a:srgbClr val="464646"/>
                </a:solidFill>
              </a:defRPr>
            </a:lvl2pPr>
            <a:lvl3pPr>
              <a:defRPr>
                <a:solidFill>
                  <a:srgbClr val="464646"/>
                </a:solidFill>
              </a:defRPr>
            </a:lvl3pPr>
            <a:lvl4pPr>
              <a:defRPr>
                <a:solidFill>
                  <a:srgbClr val="464646"/>
                </a:solidFill>
              </a:defRPr>
            </a:lvl4pPr>
            <a:lvl5pPr>
              <a:defRPr>
                <a:solidFill>
                  <a:srgbClr val="464646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665309" y="288058"/>
            <a:ext cx="41148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7665309" y="627367"/>
            <a:ext cx="4114800" cy="640800"/>
          </a:xfrm>
        </p:spPr>
        <p:txBody>
          <a:bodyPr anchor="ctr" anchorCtr="0"/>
          <a:lstStyle>
            <a:lvl1pPr>
              <a:lnSpc>
                <a:spcPct val="90000"/>
              </a:lnSpc>
              <a:defRPr/>
            </a:lvl1pPr>
          </a:lstStyle>
          <a:p>
            <a:r>
              <a:rPr lang="en-GB" dirty="0" smtClean="0"/>
              <a:t>Title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7665309" y="6309319"/>
            <a:ext cx="41148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0643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(whole page) and 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8"/>
          </p:nvPr>
        </p:nvSpPr>
        <p:spPr bwMode="ltGray">
          <a:xfrm>
            <a:off x="1814" y="0"/>
            <a:ext cx="12186000" cy="6858000"/>
          </a:xfrm>
          <a:solidFill>
            <a:schemeClr val="tx1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4" name="Text Placeholder 10"/>
          <p:cNvSpPr>
            <a:spLocks noGrp="1" noChangeAspect="1"/>
          </p:cNvSpPr>
          <p:nvPr>
            <p:ph type="body" sz="quarter" idx="13" hasCustomPrompt="1"/>
          </p:nvPr>
        </p:nvSpPr>
        <p:spPr bwMode="gray">
          <a:xfrm>
            <a:off x="-169200" y="280865"/>
            <a:ext cx="1869209" cy="431932"/>
          </a:xfrm>
          <a:prstGeom prst="roundRect">
            <a:avLst>
              <a:gd name="adj" fmla="val 9107"/>
            </a:avLst>
          </a:prstGeom>
          <a:solidFill>
            <a:srgbClr val="FFFFFF">
              <a:alpha val="94902"/>
            </a:srgbClr>
          </a:solidFill>
        </p:spPr>
        <p:txBody>
          <a:bodyPr wrap="none" lIns="684000" tIns="108000" rIns="108000" bIns="108000" anchor="ctr" anchorCtr="0">
            <a:sp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0935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515380" y="1772816"/>
            <a:ext cx="11268000" cy="42840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</a:rPr>
              <a:t>© King.com Ltd 2017 – Commercially confidential</a:t>
            </a:r>
            <a:endParaRPr lang="en-GB" dirty="0" smtClean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83797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content Right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515380" y="1772816"/>
            <a:ext cx="6840000" cy="42840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7635111" y="1772816"/>
            <a:ext cx="4148268" cy="42840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</a:rPr>
              <a:t>© King.com Ltd 2017 – Commercially confidential</a:t>
            </a:r>
            <a:endParaRPr lang="en-GB" dirty="0" smtClean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520170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656">
          <p15:clr>
            <a:srgbClr val="FBAE40"/>
          </p15:clr>
        </p15:guide>
        <p15:guide id="2" pos="483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cxnSp>
        <p:nvCxnSpPr>
          <p:cNvPr id="7" name="Straight Connector 6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</a:rPr>
              <a:t>© King.com Ltd 2017 – Commercially confidential</a:t>
            </a:r>
            <a:endParaRPr lang="en-GB" dirty="0" smtClean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1800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 baseline="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9" name="Title 9"/>
          <p:cNvSpPr>
            <a:spLocks noGrp="1"/>
          </p:cNvSpPr>
          <p:nvPr>
            <p:ph type="title"/>
          </p:nvPr>
        </p:nvSpPr>
        <p:spPr>
          <a:xfrm>
            <a:off x="515380" y="2350800"/>
            <a:ext cx="11268000" cy="999645"/>
          </a:xfrm>
        </p:spPr>
        <p:txBody>
          <a:bodyPr anchor="b" anchorCtr="0">
            <a:normAutofit/>
          </a:bodyPr>
          <a:lstStyle>
            <a:lvl1pPr algn="ctr">
              <a:lnSpc>
                <a:spcPct val="90000"/>
              </a:lnSpc>
              <a:defRPr sz="7200" spc="-200" baseline="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5380" y="3574800"/>
            <a:ext cx="11268000" cy="2160587"/>
          </a:xfr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rgbClr val="46464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593529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 bwMode="ltGray">
      <p:bgPr>
        <a:gradFill flip="none" rotWithShape="1">
          <a:gsLst>
            <a:gs pos="100000">
              <a:srgbClr val="F0EADF"/>
            </a:gs>
            <a:gs pos="2500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0" y="2708920"/>
            <a:ext cx="12192000" cy="99964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7200" spc="-100" baseline="0">
                <a:solidFill>
                  <a:schemeClr val="bg1"/>
                </a:solidFill>
                <a:ea typeface="+mj-ea"/>
                <a:cs typeface="Super Grotesk Offc Pro" panose="020B0504020101020102" pitchFamily="34" charset="0"/>
              </a:defRPr>
            </a:lvl1pPr>
          </a:lstStyle>
          <a:p>
            <a:pPr lvl="0" algn="ctr"/>
            <a:r>
              <a:rPr lang="en-GB" dirty="0" smtClean="0">
                <a:solidFill>
                  <a:schemeClr val="accent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68378108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orient="horz" pos="1525">
          <p15:clr>
            <a:srgbClr val="FBAE40"/>
          </p15:clr>
        </p15:guide>
        <p15:guide id="3" orient="horz" pos="14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 bwMode="lt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7120" y="2060228"/>
            <a:ext cx="11268000" cy="28865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Chapter subject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17120" y="2429355"/>
            <a:ext cx="11268000" cy="99964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7200" spc="-2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517120" y="3786188"/>
            <a:ext cx="11268000" cy="216376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8288" indent="0">
              <a:buNone/>
              <a:defRPr/>
            </a:lvl2pPr>
            <a:lvl3pPr marL="538162" indent="0">
              <a:buNone/>
              <a:defRPr/>
            </a:lvl3pPr>
            <a:lvl4pPr marL="806450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en-GB" dirty="0" smtClean="0"/>
              <a:t>Click to edit Master text styles</a:t>
            </a:r>
            <a:endParaRPr lang="en-GB" dirty="0"/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 bwMode="gray">
          <a:xfrm>
            <a:off x="512064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</a:rPr>
              <a:t>© King.com Ltd 2017 – Commercially confidential</a:t>
            </a:r>
            <a:endParaRPr lang="en-GB" dirty="0" smtClean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18721260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orient="horz" pos="1525">
          <p15:clr>
            <a:srgbClr val="FBAE40"/>
          </p15:clr>
        </p15:guide>
        <p15:guide id="3" orient="horz" pos="14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380" y="1772816"/>
            <a:ext cx="11268000" cy="4284000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  <a:lvl2pPr>
              <a:defRPr>
                <a:solidFill>
                  <a:srgbClr val="404040"/>
                </a:solidFill>
              </a:defRPr>
            </a:lvl2pPr>
            <a:lvl3pPr>
              <a:defRPr>
                <a:solidFill>
                  <a:srgbClr val="404040"/>
                </a:solidFill>
              </a:defRPr>
            </a:lvl3pPr>
            <a:lvl4pPr>
              <a:defRPr>
                <a:solidFill>
                  <a:srgbClr val="404040"/>
                </a:solidFill>
              </a:defRPr>
            </a:lvl4pPr>
            <a:lvl5pPr>
              <a:defRPr>
                <a:solidFill>
                  <a:srgbClr val="404040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6157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7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6259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7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8"/>
          </p:nvPr>
        </p:nvSpPr>
        <p:spPr>
          <a:xfrm>
            <a:off x="8219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99926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5777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515380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16"/>
          </p:nvPr>
        </p:nvSpPr>
        <p:spPr>
          <a:xfrm>
            <a:off x="6315777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6160470" y="1772816"/>
            <a:ext cx="0" cy="428609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 bwMode="gray">
          <a:xfrm flipH="1">
            <a:off x="515380" y="3906017"/>
            <a:ext cx="11268000" cy="1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20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2624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Content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380" y="476248"/>
            <a:ext cx="11268000" cy="39600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/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1" name="Picture Placeholder 37"/>
          <p:cNvSpPr>
            <a:spLocks noGrp="1"/>
          </p:cNvSpPr>
          <p:nvPr>
            <p:ph type="pic" sz="quarter" idx="16"/>
          </p:nvPr>
        </p:nvSpPr>
        <p:spPr>
          <a:xfrm>
            <a:off x="515380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9"/>
          </p:nvPr>
        </p:nvSpPr>
        <p:spPr>
          <a:xfrm>
            <a:off x="515380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3" name="Picture Placeholder 37"/>
          <p:cNvSpPr>
            <a:spLocks noGrp="1"/>
          </p:cNvSpPr>
          <p:nvPr>
            <p:ph type="pic" sz="quarter" idx="17"/>
          </p:nvPr>
        </p:nvSpPr>
        <p:spPr>
          <a:xfrm>
            <a:off x="3407701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3407701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5" name="Picture Placeholder 37"/>
          <p:cNvSpPr>
            <a:spLocks noGrp="1"/>
          </p:cNvSpPr>
          <p:nvPr>
            <p:ph type="pic" sz="quarter" idx="18"/>
          </p:nvPr>
        </p:nvSpPr>
        <p:spPr>
          <a:xfrm>
            <a:off x="6300022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6300022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7" name="Picture Placeholder 37"/>
          <p:cNvSpPr>
            <a:spLocks noGrp="1"/>
          </p:cNvSpPr>
          <p:nvPr>
            <p:ph type="pic" sz="quarter" idx="19"/>
          </p:nvPr>
        </p:nvSpPr>
        <p:spPr>
          <a:xfrm>
            <a:off x="9192344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31"/>
          </p:nvPr>
        </p:nvSpPr>
        <p:spPr>
          <a:xfrm>
            <a:off x="9192344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9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515380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33"/>
          </p:nvPr>
        </p:nvSpPr>
        <p:spPr>
          <a:xfrm>
            <a:off x="515380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41" name="Picture Placeholder 37"/>
          <p:cNvSpPr>
            <a:spLocks noGrp="1"/>
          </p:cNvSpPr>
          <p:nvPr>
            <p:ph type="pic" sz="quarter" idx="26"/>
          </p:nvPr>
        </p:nvSpPr>
        <p:spPr>
          <a:xfrm>
            <a:off x="3407701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34"/>
          </p:nvPr>
        </p:nvSpPr>
        <p:spPr>
          <a:xfrm>
            <a:off x="3407701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43" name="Picture Placeholder 37"/>
          <p:cNvSpPr>
            <a:spLocks noGrp="1"/>
          </p:cNvSpPr>
          <p:nvPr>
            <p:ph type="pic" sz="quarter" idx="27"/>
          </p:nvPr>
        </p:nvSpPr>
        <p:spPr>
          <a:xfrm>
            <a:off x="6300022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6300022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45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9192344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9192344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47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515380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515380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49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3407701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0" name="Text Placeholder 7"/>
          <p:cNvSpPr>
            <a:spLocks noGrp="1"/>
          </p:cNvSpPr>
          <p:nvPr>
            <p:ph type="body" sz="quarter" idx="38"/>
          </p:nvPr>
        </p:nvSpPr>
        <p:spPr>
          <a:xfrm>
            <a:off x="3407701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1" name="Picture Placeholder 37"/>
          <p:cNvSpPr>
            <a:spLocks noGrp="1"/>
          </p:cNvSpPr>
          <p:nvPr>
            <p:ph type="pic" sz="quarter" idx="24"/>
          </p:nvPr>
        </p:nvSpPr>
        <p:spPr>
          <a:xfrm>
            <a:off x="6300022" y="4365938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2" name="Text Placeholder 7"/>
          <p:cNvSpPr>
            <a:spLocks noGrp="1"/>
          </p:cNvSpPr>
          <p:nvPr>
            <p:ph type="body" sz="quarter" idx="36"/>
          </p:nvPr>
        </p:nvSpPr>
        <p:spPr>
          <a:xfrm>
            <a:off x="6300022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3" name="Picture Placeholder 37"/>
          <p:cNvSpPr>
            <a:spLocks noGrp="1"/>
          </p:cNvSpPr>
          <p:nvPr>
            <p:ph type="pic" sz="quarter" idx="25"/>
          </p:nvPr>
        </p:nvSpPr>
        <p:spPr>
          <a:xfrm>
            <a:off x="9192344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39"/>
          </p:nvPr>
        </p:nvSpPr>
        <p:spPr>
          <a:xfrm>
            <a:off x="9192344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10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41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852729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28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31380" y="1772816"/>
            <a:ext cx="7452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487818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570">
          <p15:clr>
            <a:srgbClr val="FBAE40"/>
          </p15:clr>
        </p15:guide>
        <p15:guide id="2" pos="2706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6840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5111" y="1772816"/>
            <a:ext cx="4148268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241166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656">
          <p15:clr>
            <a:srgbClr val="FBAE40"/>
          </p15:clr>
        </p15:guide>
        <p15:guide id="2" pos="483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5478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15380" y="476249"/>
            <a:ext cx="11268000" cy="396000"/>
          </a:xfrm>
        </p:spPr>
        <p:txBody>
          <a:bodyPr>
            <a:normAutofit/>
          </a:bodyPr>
          <a:lstStyle>
            <a:lvl1pPr>
              <a:defRPr sz="22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380" y="982800"/>
            <a:ext cx="5714400" cy="4644000"/>
          </a:xfrm>
        </p:spPr>
        <p:txBody>
          <a:bodyPr>
            <a:normAutofit/>
          </a:bodyPr>
          <a:lstStyle>
            <a:lvl1pPr>
              <a:defRPr sz="2000">
                <a:solidFill>
                  <a:srgbClr val="464646"/>
                </a:solidFill>
              </a:defRPr>
            </a:lvl1pPr>
            <a:lvl2pPr marL="358775" indent="-179388">
              <a:buClr>
                <a:schemeClr val="accent2"/>
              </a:buClr>
              <a:buFont typeface="Arial" panose="020B0604020202020204" pitchFamily="34" charset="0"/>
              <a:buChar char="•"/>
              <a:defRPr sz="2000">
                <a:solidFill>
                  <a:srgbClr val="464646"/>
                </a:solidFill>
              </a:defRPr>
            </a:lvl2pPr>
            <a:lvl3pPr marL="536575" indent="-177800">
              <a:buClr>
                <a:schemeClr val="accent3"/>
              </a:buClr>
              <a:buFont typeface="Arial" panose="020B0604020202020204" pitchFamily="34" charset="0"/>
              <a:buChar char="•"/>
              <a:defRPr sz="2000">
                <a:solidFill>
                  <a:srgbClr val="464646"/>
                </a:solidFill>
              </a:defRPr>
            </a:lvl3pPr>
            <a:lvl4pPr marL="719138" indent="-182563">
              <a:buClr>
                <a:schemeClr val="accent4"/>
              </a:buClr>
              <a:buFont typeface="Arial" panose="020B0604020202020204" pitchFamily="34" charset="0"/>
              <a:buChar char="•"/>
              <a:defRPr sz="2000">
                <a:solidFill>
                  <a:srgbClr val="464646"/>
                </a:solidFill>
              </a:defRPr>
            </a:lvl4pPr>
            <a:lvl5pPr marL="898525" indent="-179388">
              <a:buClr>
                <a:schemeClr val="accent5"/>
              </a:buClr>
              <a:buFont typeface="Arial" panose="020B0604020202020204" pitchFamily="34" charset="0"/>
              <a:buChar char="•"/>
              <a:defRPr sz="2000">
                <a:solidFill>
                  <a:srgbClr val="464646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95967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2609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 bwMode="ltGray"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7120" y="2060228"/>
            <a:ext cx="11268000" cy="28865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Chapter subject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17120" y="2429355"/>
            <a:ext cx="11268000" cy="99964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7200" spc="-2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517120" y="3786188"/>
            <a:ext cx="11268000" cy="216376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8288" indent="0">
              <a:buNone/>
              <a:defRPr/>
            </a:lvl2pPr>
            <a:lvl3pPr marL="538162" indent="0">
              <a:buNone/>
              <a:defRPr/>
            </a:lvl3pPr>
            <a:lvl4pPr marL="806450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en-GB" dirty="0" smtClean="0"/>
              <a:t>Click to edit Master text styles</a:t>
            </a:r>
            <a:endParaRPr lang="en-GB" dirty="0"/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 bwMode="gray">
          <a:xfrm>
            <a:off x="512064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</a:rPr>
              <a:t>© King.com Ltd 2017 – Commercially confidential</a:t>
            </a:r>
            <a:endParaRPr lang="en-GB" dirty="0" smtClean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1667235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orient="horz" pos="1525">
          <p15:clr>
            <a:srgbClr val="FBAE40"/>
          </p15:clr>
        </p15:guide>
        <p15:guide id="3" orient="horz" pos="14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380" y="1772816"/>
            <a:ext cx="11268000" cy="4284000"/>
          </a:xfrm>
        </p:spPr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  <a:lvl2pPr>
              <a:defRPr>
                <a:solidFill>
                  <a:srgbClr val="464646"/>
                </a:solidFill>
              </a:defRPr>
            </a:lvl2pPr>
            <a:lvl3pPr>
              <a:defRPr>
                <a:solidFill>
                  <a:srgbClr val="464646"/>
                </a:solidFill>
              </a:defRPr>
            </a:lvl3pPr>
            <a:lvl4pPr>
              <a:defRPr>
                <a:solidFill>
                  <a:srgbClr val="464646"/>
                </a:solidFill>
              </a:defRPr>
            </a:lvl4pPr>
            <a:lvl5pPr>
              <a:defRPr>
                <a:solidFill>
                  <a:srgbClr val="464646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0859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7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83060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7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8"/>
          </p:nvPr>
        </p:nvSpPr>
        <p:spPr>
          <a:xfrm>
            <a:off x="8219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37348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7" name="Content Placeholder 3"/>
          <p:cNvSpPr>
            <a:spLocks noGrp="1"/>
          </p:cNvSpPr>
          <p:nvPr>
            <p:ph sz="half" idx="2"/>
          </p:nvPr>
        </p:nvSpPr>
        <p:spPr>
          <a:xfrm>
            <a:off x="6315777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5"/>
          </p:nvPr>
        </p:nvSpPr>
        <p:spPr>
          <a:xfrm>
            <a:off x="515380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6"/>
          </p:nvPr>
        </p:nvSpPr>
        <p:spPr>
          <a:xfrm>
            <a:off x="6315777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6160470" y="1772816"/>
            <a:ext cx="0" cy="428609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 bwMode="gray">
          <a:xfrm flipH="1">
            <a:off x="515380" y="3906017"/>
            <a:ext cx="11268000" cy="1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20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1329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Content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380" y="476248"/>
            <a:ext cx="11268000" cy="39600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/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35" name="Picture Placeholder 37"/>
          <p:cNvSpPr>
            <a:spLocks noGrp="1"/>
          </p:cNvSpPr>
          <p:nvPr>
            <p:ph type="pic" sz="quarter" idx="16"/>
          </p:nvPr>
        </p:nvSpPr>
        <p:spPr>
          <a:xfrm>
            <a:off x="515380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9"/>
          </p:nvPr>
        </p:nvSpPr>
        <p:spPr>
          <a:xfrm>
            <a:off x="515380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7" name="Picture Placeholder 37"/>
          <p:cNvSpPr>
            <a:spLocks noGrp="1"/>
          </p:cNvSpPr>
          <p:nvPr>
            <p:ph type="pic" sz="quarter" idx="17"/>
          </p:nvPr>
        </p:nvSpPr>
        <p:spPr>
          <a:xfrm>
            <a:off x="3407701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3407701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49" name="Picture Placeholder 37"/>
          <p:cNvSpPr>
            <a:spLocks noGrp="1"/>
          </p:cNvSpPr>
          <p:nvPr>
            <p:ph type="pic" sz="quarter" idx="18"/>
          </p:nvPr>
        </p:nvSpPr>
        <p:spPr>
          <a:xfrm>
            <a:off x="6300022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0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6300022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1" name="Picture Placeholder 37"/>
          <p:cNvSpPr>
            <a:spLocks noGrp="1"/>
          </p:cNvSpPr>
          <p:nvPr>
            <p:ph type="pic" sz="quarter" idx="19"/>
          </p:nvPr>
        </p:nvSpPr>
        <p:spPr>
          <a:xfrm>
            <a:off x="9192344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2" name="Text Placeholder 7"/>
          <p:cNvSpPr>
            <a:spLocks noGrp="1"/>
          </p:cNvSpPr>
          <p:nvPr>
            <p:ph type="body" sz="quarter" idx="31"/>
          </p:nvPr>
        </p:nvSpPr>
        <p:spPr>
          <a:xfrm>
            <a:off x="9192344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3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515380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33"/>
          </p:nvPr>
        </p:nvSpPr>
        <p:spPr>
          <a:xfrm>
            <a:off x="515380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5" name="Picture Placeholder 37"/>
          <p:cNvSpPr>
            <a:spLocks noGrp="1"/>
          </p:cNvSpPr>
          <p:nvPr>
            <p:ph type="pic" sz="quarter" idx="26"/>
          </p:nvPr>
        </p:nvSpPr>
        <p:spPr>
          <a:xfrm>
            <a:off x="3407701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6" name="Text Placeholder 7"/>
          <p:cNvSpPr>
            <a:spLocks noGrp="1"/>
          </p:cNvSpPr>
          <p:nvPr>
            <p:ph type="body" sz="quarter" idx="34"/>
          </p:nvPr>
        </p:nvSpPr>
        <p:spPr>
          <a:xfrm>
            <a:off x="3407701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7" name="Picture Placeholder 37"/>
          <p:cNvSpPr>
            <a:spLocks noGrp="1"/>
          </p:cNvSpPr>
          <p:nvPr>
            <p:ph type="pic" sz="quarter" idx="27"/>
          </p:nvPr>
        </p:nvSpPr>
        <p:spPr>
          <a:xfrm>
            <a:off x="6300022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8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6300022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9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9192344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9192344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1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515380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515380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3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3407701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4" name="Text Placeholder 7"/>
          <p:cNvSpPr>
            <a:spLocks noGrp="1"/>
          </p:cNvSpPr>
          <p:nvPr>
            <p:ph type="body" sz="quarter" idx="38"/>
          </p:nvPr>
        </p:nvSpPr>
        <p:spPr>
          <a:xfrm>
            <a:off x="3407701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5" name="Picture Placeholder 37"/>
          <p:cNvSpPr>
            <a:spLocks noGrp="1"/>
          </p:cNvSpPr>
          <p:nvPr>
            <p:ph type="pic" sz="quarter" idx="24"/>
          </p:nvPr>
        </p:nvSpPr>
        <p:spPr>
          <a:xfrm>
            <a:off x="6300022" y="4365938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36"/>
          </p:nvPr>
        </p:nvSpPr>
        <p:spPr>
          <a:xfrm>
            <a:off x="6300022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7" name="Picture Placeholder 37"/>
          <p:cNvSpPr>
            <a:spLocks noGrp="1"/>
          </p:cNvSpPr>
          <p:nvPr>
            <p:ph type="pic" sz="quarter" idx="25"/>
          </p:nvPr>
        </p:nvSpPr>
        <p:spPr>
          <a:xfrm>
            <a:off x="9192344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39"/>
          </p:nvPr>
        </p:nvSpPr>
        <p:spPr>
          <a:xfrm>
            <a:off x="9192344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41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468741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28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31380" y="1772816"/>
            <a:ext cx="7452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972920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570">
          <p15:clr>
            <a:srgbClr val="FBAE40"/>
          </p15:clr>
        </p15:guide>
        <p15:guide id="2" pos="2706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6840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5111" y="1772816"/>
            <a:ext cx="4148268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124663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656">
          <p15:clr>
            <a:srgbClr val="FBAE40"/>
          </p15:clr>
        </p15:guide>
        <p15:guide id="2" pos="4838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2352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7120" y="2060228"/>
            <a:ext cx="11268000" cy="28865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Chapter subject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17120" y="2429355"/>
            <a:ext cx="11268000" cy="99964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7200" spc="-2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517120" y="3786188"/>
            <a:ext cx="11268000" cy="216376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8288" indent="0">
              <a:buNone/>
              <a:defRPr/>
            </a:lvl2pPr>
            <a:lvl3pPr marL="538162" indent="0">
              <a:buNone/>
              <a:defRPr/>
            </a:lvl3pPr>
            <a:lvl4pPr marL="806450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 bwMode="gray">
          <a:xfrm>
            <a:off x="512064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</a:rPr>
              <a:t>© King.com Ltd 2017 – Commercially confidential</a:t>
            </a:r>
            <a:endParaRPr lang="en-GB" dirty="0" smtClean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0177985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387" userDrawn="1">
          <p15:clr>
            <a:srgbClr val="FBAE40"/>
          </p15:clr>
        </p15:guide>
        <p15:guide id="2" orient="horz" pos="1525" userDrawn="1">
          <p15:clr>
            <a:srgbClr val="FBAE40"/>
          </p15:clr>
        </p15:guide>
        <p15:guide id="3" orient="horz" pos="148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104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 bwMode="lt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7120" y="2060228"/>
            <a:ext cx="11268000" cy="28865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Chapter subject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17120" y="2429355"/>
            <a:ext cx="11268000" cy="99964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7200" spc="-2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517120" y="3786188"/>
            <a:ext cx="11268000" cy="216376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8288" indent="0">
              <a:buNone/>
              <a:defRPr/>
            </a:lvl2pPr>
            <a:lvl3pPr marL="538162" indent="0">
              <a:buNone/>
              <a:defRPr/>
            </a:lvl3pPr>
            <a:lvl4pPr marL="806450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en-GB" dirty="0" smtClean="0"/>
              <a:t>Click to edit Master text styles</a:t>
            </a:r>
            <a:endParaRPr lang="en-GB" dirty="0"/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 bwMode="gray">
          <a:xfrm>
            <a:off x="512064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</a:rPr>
              <a:t>© King.com Ltd 2017 – Commercially confidential</a:t>
            </a:r>
            <a:endParaRPr lang="en-GB" dirty="0" smtClean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61152909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orient="horz" pos="1525">
          <p15:clr>
            <a:srgbClr val="FBAE40"/>
          </p15:clr>
        </p15:guide>
        <p15:guide id="3" orient="horz" pos="148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380" y="1772816"/>
            <a:ext cx="11268000" cy="4284000"/>
          </a:xfrm>
        </p:spPr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  <a:lvl2pPr>
              <a:defRPr>
                <a:solidFill>
                  <a:srgbClr val="464646"/>
                </a:solidFill>
              </a:defRPr>
            </a:lvl2pPr>
            <a:lvl3pPr>
              <a:defRPr>
                <a:solidFill>
                  <a:srgbClr val="464646"/>
                </a:solidFill>
              </a:defRPr>
            </a:lvl3pPr>
            <a:lvl4pPr>
              <a:defRPr>
                <a:solidFill>
                  <a:srgbClr val="464646"/>
                </a:solidFill>
              </a:defRPr>
            </a:lvl4pPr>
            <a:lvl5pPr>
              <a:defRPr>
                <a:solidFill>
                  <a:srgbClr val="464646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5225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7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63450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7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8"/>
          </p:nvPr>
        </p:nvSpPr>
        <p:spPr>
          <a:xfrm>
            <a:off x="8219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16957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7" name="Content Placeholder 3"/>
          <p:cNvSpPr>
            <a:spLocks noGrp="1"/>
          </p:cNvSpPr>
          <p:nvPr>
            <p:ph sz="half" idx="2"/>
          </p:nvPr>
        </p:nvSpPr>
        <p:spPr>
          <a:xfrm>
            <a:off x="6315777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5"/>
          </p:nvPr>
        </p:nvSpPr>
        <p:spPr>
          <a:xfrm>
            <a:off x="515380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6"/>
          </p:nvPr>
        </p:nvSpPr>
        <p:spPr>
          <a:xfrm>
            <a:off x="6315777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6160470" y="1772816"/>
            <a:ext cx="0" cy="428609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 bwMode="gray">
          <a:xfrm flipH="1">
            <a:off x="515380" y="3906017"/>
            <a:ext cx="11268000" cy="1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20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4893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Content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380" y="476248"/>
            <a:ext cx="11268000" cy="3960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41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5" name="Picture Placeholder 37"/>
          <p:cNvSpPr>
            <a:spLocks noGrp="1"/>
          </p:cNvSpPr>
          <p:nvPr>
            <p:ph type="pic" sz="quarter" idx="16"/>
          </p:nvPr>
        </p:nvSpPr>
        <p:spPr>
          <a:xfrm>
            <a:off x="515380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9"/>
          </p:nvPr>
        </p:nvSpPr>
        <p:spPr>
          <a:xfrm>
            <a:off x="515380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7" name="Picture Placeholder 37"/>
          <p:cNvSpPr>
            <a:spLocks noGrp="1"/>
          </p:cNvSpPr>
          <p:nvPr>
            <p:ph type="pic" sz="quarter" idx="17"/>
          </p:nvPr>
        </p:nvSpPr>
        <p:spPr>
          <a:xfrm>
            <a:off x="3407701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3407701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49" name="Picture Placeholder 37"/>
          <p:cNvSpPr>
            <a:spLocks noGrp="1"/>
          </p:cNvSpPr>
          <p:nvPr>
            <p:ph type="pic" sz="quarter" idx="18"/>
          </p:nvPr>
        </p:nvSpPr>
        <p:spPr>
          <a:xfrm>
            <a:off x="6300022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0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6300022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1" name="Picture Placeholder 37"/>
          <p:cNvSpPr>
            <a:spLocks noGrp="1"/>
          </p:cNvSpPr>
          <p:nvPr>
            <p:ph type="pic" sz="quarter" idx="19"/>
          </p:nvPr>
        </p:nvSpPr>
        <p:spPr>
          <a:xfrm>
            <a:off x="9192344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2" name="Text Placeholder 7"/>
          <p:cNvSpPr>
            <a:spLocks noGrp="1"/>
          </p:cNvSpPr>
          <p:nvPr>
            <p:ph type="body" sz="quarter" idx="31"/>
          </p:nvPr>
        </p:nvSpPr>
        <p:spPr>
          <a:xfrm>
            <a:off x="9192344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3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515380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33"/>
          </p:nvPr>
        </p:nvSpPr>
        <p:spPr>
          <a:xfrm>
            <a:off x="515380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5" name="Picture Placeholder 37"/>
          <p:cNvSpPr>
            <a:spLocks noGrp="1"/>
          </p:cNvSpPr>
          <p:nvPr>
            <p:ph type="pic" sz="quarter" idx="26"/>
          </p:nvPr>
        </p:nvSpPr>
        <p:spPr>
          <a:xfrm>
            <a:off x="3407701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6" name="Text Placeholder 7"/>
          <p:cNvSpPr>
            <a:spLocks noGrp="1"/>
          </p:cNvSpPr>
          <p:nvPr>
            <p:ph type="body" sz="quarter" idx="34"/>
          </p:nvPr>
        </p:nvSpPr>
        <p:spPr>
          <a:xfrm>
            <a:off x="3407701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7" name="Picture Placeholder 37"/>
          <p:cNvSpPr>
            <a:spLocks noGrp="1"/>
          </p:cNvSpPr>
          <p:nvPr>
            <p:ph type="pic" sz="quarter" idx="27"/>
          </p:nvPr>
        </p:nvSpPr>
        <p:spPr>
          <a:xfrm>
            <a:off x="6300022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8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6300022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9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9192344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9192344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1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515380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515380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3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3407701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4" name="Text Placeholder 7"/>
          <p:cNvSpPr>
            <a:spLocks noGrp="1"/>
          </p:cNvSpPr>
          <p:nvPr>
            <p:ph type="body" sz="quarter" idx="38"/>
          </p:nvPr>
        </p:nvSpPr>
        <p:spPr>
          <a:xfrm>
            <a:off x="3407701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5" name="Picture Placeholder 37"/>
          <p:cNvSpPr>
            <a:spLocks noGrp="1"/>
          </p:cNvSpPr>
          <p:nvPr>
            <p:ph type="pic" sz="quarter" idx="24"/>
          </p:nvPr>
        </p:nvSpPr>
        <p:spPr>
          <a:xfrm>
            <a:off x="6300022" y="4365938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36"/>
          </p:nvPr>
        </p:nvSpPr>
        <p:spPr>
          <a:xfrm>
            <a:off x="6300022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7" name="Picture Placeholder 37"/>
          <p:cNvSpPr>
            <a:spLocks noGrp="1"/>
          </p:cNvSpPr>
          <p:nvPr>
            <p:ph type="pic" sz="quarter" idx="25"/>
          </p:nvPr>
        </p:nvSpPr>
        <p:spPr>
          <a:xfrm>
            <a:off x="9192344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39"/>
          </p:nvPr>
        </p:nvSpPr>
        <p:spPr>
          <a:xfrm>
            <a:off x="9192344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359341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28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31380" y="1772816"/>
            <a:ext cx="7452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67501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570">
          <p15:clr>
            <a:srgbClr val="FBAE40"/>
          </p15:clr>
        </p15:guide>
        <p15:guide id="2" pos="2706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6840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5111" y="1772816"/>
            <a:ext cx="4148268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727951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656">
          <p15:clr>
            <a:srgbClr val="FBAE40"/>
          </p15:clr>
        </p15:guide>
        <p15:guide id="2" pos="4838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6523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380" y="1772816"/>
            <a:ext cx="11268000" cy="4285083"/>
          </a:xfrm>
        </p:spPr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  <a:lvl2pPr>
              <a:defRPr>
                <a:solidFill>
                  <a:srgbClr val="464646"/>
                </a:solidFill>
              </a:defRPr>
            </a:lvl2pPr>
            <a:lvl3pPr>
              <a:defRPr>
                <a:solidFill>
                  <a:srgbClr val="464646"/>
                </a:solidFill>
              </a:defRPr>
            </a:lvl3pPr>
            <a:lvl4pPr>
              <a:defRPr>
                <a:solidFill>
                  <a:srgbClr val="464646"/>
                </a:solidFill>
              </a:defRPr>
            </a:lvl4pPr>
            <a:lvl5pPr>
              <a:defRPr>
                <a:solidFill>
                  <a:srgbClr val="464646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9141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77301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 bwMode="ltGray"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7120" y="2060228"/>
            <a:ext cx="11268000" cy="28865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Chapter subject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17120" y="2429355"/>
            <a:ext cx="11268000" cy="99964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7200" spc="-2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517120" y="3786188"/>
            <a:ext cx="11268000" cy="216376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8288" indent="0">
              <a:buNone/>
              <a:defRPr/>
            </a:lvl2pPr>
            <a:lvl3pPr marL="538162" indent="0">
              <a:buNone/>
              <a:defRPr/>
            </a:lvl3pPr>
            <a:lvl4pPr marL="806450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en-GB" dirty="0" smtClean="0"/>
              <a:t>Click to edit Master text styles</a:t>
            </a:r>
            <a:endParaRPr lang="en-GB" dirty="0"/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 bwMode="gray">
          <a:xfrm>
            <a:off x="512064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</a:rPr>
              <a:t>© King.com Ltd 2017 – Commercially confidential</a:t>
            </a:r>
            <a:endParaRPr lang="en-GB" dirty="0" smtClean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83720826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orient="horz" pos="1525">
          <p15:clr>
            <a:srgbClr val="FBAE40"/>
          </p15:clr>
        </p15:guide>
        <p15:guide id="3" orient="horz" pos="148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380" y="1772816"/>
            <a:ext cx="11268000" cy="4284000"/>
          </a:xfrm>
        </p:spPr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  <a:lvl2pPr>
              <a:defRPr>
                <a:solidFill>
                  <a:srgbClr val="464646"/>
                </a:solidFill>
              </a:defRPr>
            </a:lvl2pPr>
            <a:lvl3pPr>
              <a:defRPr>
                <a:solidFill>
                  <a:srgbClr val="464646"/>
                </a:solidFill>
              </a:defRPr>
            </a:lvl3pPr>
            <a:lvl4pPr>
              <a:defRPr>
                <a:solidFill>
                  <a:srgbClr val="464646"/>
                </a:solidFill>
              </a:defRPr>
            </a:lvl4pPr>
            <a:lvl5pPr>
              <a:defRPr>
                <a:solidFill>
                  <a:srgbClr val="464646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7661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7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2868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7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8"/>
          </p:nvPr>
        </p:nvSpPr>
        <p:spPr>
          <a:xfrm>
            <a:off x="8219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0787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7" name="Content Placeholder 3"/>
          <p:cNvSpPr>
            <a:spLocks noGrp="1"/>
          </p:cNvSpPr>
          <p:nvPr>
            <p:ph sz="half" idx="2"/>
          </p:nvPr>
        </p:nvSpPr>
        <p:spPr>
          <a:xfrm>
            <a:off x="6315777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5"/>
          </p:nvPr>
        </p:nvSpPr>
        <p:spPr>
          <a:xfrm>
            <a:off x="515380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6"/>
          </p:nvPr>
        </p:nvSpPr>
        <p:spPr>
          <a:xfrm>
            <a:off x="6315777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6160470" y="1772816"/>
            <a:ext cx="0" cy="428609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 bwMode="gray">
          <a:xfrm flipH="1">
            <a:off x="515380" y="3906017"/>
            <a:ext cx="11268000" cy="1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20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71859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Content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380" y="476248"/>
            <a:ext cx="11268000" cy="3960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5" name="Picture Placeholder 37"/>
          <p:cNvSpPr>
            <a:spLocks noGrp="1"/>
          </p:cNvSpPr>
          <p:nvPr>
            <p:ph type="pic" sz="quarter" idx="16"/>
          </p:nvPr>
        </p:nvSpPr>
        <p:spPr>
          <a:xfrm>
            <a:off x="515380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9"/>
          </p:nvPr>
        </p:nvSpPr>
        <p:spPr>
          <a:xfrm>
            <a:off x="515380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7" name="Picture Placeholder 37"/>
          <p:cNvSpPr>
            <a:spLocks noGrp="1"/>
          </p:cNvSpPr>
          <p:nvPr>
            <p:ph type="pic" sz="quarter" idx="17"/>
          </p:nvPr>
        </p:nvSpPr>
        <p:spPr>
          <a:xfrm>
            <a:off x="3407701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3407701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49" name="Picture Placeholder 37"/>
          <p:cNvSpPr>
            <a:spLocks noGrp="1"/>
          </p:cNvSpPr>
          <p:nvPr>
            <p:ph type="pic" sz="quarter" idx="18"/>
          </p:nvPr>
        </p:nvSpPr>
        <p:spPr>
          <a:xfrm>
            <a:off x="6300022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0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6300022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1" name="Picture Placeholder 37"/>
          <p:cNvSpPr>
            <a:spLocks noGrp="1"/>
          </p:cNvSpPr>
          <p:nvPr>
            <p:ph type="pic" sz="quarter" idx="19"/>
          </p:nvPr>
        </p:nvSpPr>
        <p:spPr>
          <a:xfrm>
            <a:off x="9192344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2" name="Text Placeholder 7"/>
          <p:cNvSpPr>
            <a:spLocks noGrp="1"/>
          </p:cNvSpPr>
          <p:nvPr>
            <p:ph type="body" sz="quarter" idx="31"/>
          </p:nvPr>
        </p:nvSpPr>
        <p:spPr>
          <a:xfrm>
            <a:off x="9192344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3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515380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33"/>
          </p:nvPr>
        </p:nvSpPr>
        <p:spPr>
          <a:xfrm>
            <a:off x="515380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5" name="Picture Placeholder 37"/>
          <p:cNvSpPr>
            <a:spLocks noGrp="1"/>
          </p:cNvSpPr>
          <p:nvPr>
            <p:ph type="pic" sz="quarter" idx="26"/>
          </p:nvPr>
        </p:nvSpPr>
        <p:spPr>
          <a:xfrm>
            <a:off x="3407701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6" name="Text Placeholder 7"/>
          <p:cNvSpPr>
            <a:spLocks noGrp="1"/>
          </p:cNvSpPr>
          <p:nvPr>
            <p:ph type="body" sz="quarter" idx="34"/>
          </p:nvPr>
        </p:nvSpPr>
        <p:spPr>
          <a:xfrm>
            <a:off x="3407701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7" name="Picture Placeholder 37"/>
          <p:cNvSpPr>
            <a:spLocks noGrp="1"/>
          </p:cNvSpPr>
          <p:nvPr>
            <p:ph type="pic" sz="quarter" idx="27"/>
          </p:nvPr>
        </p:nvSpPr>
        <p:spPr>
          <a:xfrm>
            <a:off x="6300022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8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6300022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9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9192344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9192344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1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515380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515380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3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3407701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4" name="Text Placeholder 7"/>
          <p:cNvSpPr>
            <a:spLocks noGrp="1"/>
          </p:cNvSpPr>
          <p:nvPr>
            <p:ph type="body" sz="quarter" idx="38"/>
          </p:nvPr>
        </p:nvSpPr>
        <p:spPr>
          <a:xfrm>
            <a:off x="3407701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5" name="Picture Placeholder 37"/>
          <p:cNvSpPr>
            <a:spLocks noGrp="1"/>
          </p:cNvSpPr>
          <p:nvPr>
            <p:ph type="pic" sz="quarter" idx="24"/>
          </p:nvPr>
        </p:nvSpPr>
        <p:spPr>
          <a:xfrm>
            <a:off x="6300022" y="4365938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36"/>
          </p:nvPr>
        </p:nvSpPr>
        <p:spPr>
          <a:xfrm>
            <a:off x="6300022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7" name="Picture Placeholder 37"/>
          <p:cNvSpPr>
            <a:spLocks noGrp="1"/>
          </p:cNvSpPr>
          <p:nvPr>
            <p:ph type="pic" sz="quarter" idx="25"/>
          </p:nvPr>
        </p:nvSpPr>
        <p:spPr>
          <a:xfrm>
            <a:off x="9192344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39"/>
          </p:nvPr>
        </p:nvSpPr>
        <p:spPr>
          <a:xfrm>
            <a:off x="9192344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41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23834792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28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31380" y="1772816"/>
            <a:ext cx="7452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708623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570">
          <p15:clr>
            <a:srgbClr val="FBAE40"/>
          </p15:clr>
        </p15:guide>
        <p15:guide id="2" pos="2706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6840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5111" y="1772816"/>
            <a:ext cx="4148268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1820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656">
          <p15:clr>
            <a:srgbClr val="FBAE40"/>
          </p15:clr>
        </p15:guide>
        <p15:guide id="2" pos="4838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8060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7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9986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61612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 bwMode="ltGray"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7120" y="2060228"/>
            <a:ext cx="11268000" cy="28865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Chapter subject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17120" y="2429355"/>
            <a:ext cx="11268000" cy="99964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7200" spc="-2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517120" y="3786188"/>
            <a:ext cx="11268000" cy="216376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8288" indent="0">
              <a:buNone/>
              <a:defRPr/>
            </a:lvl2pPr>
            <a:lvl3pPr marL="538162" indent="0">
              <a:buNone/>
              <a:defRPr/>
            </a:lvl3pPr>
            <a:lvl4pPr marL="806450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en-GB" dirty="0" smtClean="0"/>
              <a:t>Click to edit Master text styles</a:t>
            </a:r>
            <a:endParaRPr lang="en-GB" dirty="0"/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 bwMode="gray">
          <a:xfrm>
            <a:off x="512064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</a:rPr>
              <a:t>© King.com Ltd 2017 – Commercially confidential</a:t>
            </a:r>
            <a:endParaRPr lang="en-GB" dirty="0" smtClean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6645624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orient="horz" pos="1525">
          <p15:clr>
            <a:srgbClr val="FBAE40"/>
          </p15:clr>
        </p15:guide>
        <p15:guide id="3" orient="horz" pos="148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380" y="1772816"/>
            <a:ext cx="11268000" cy="4284000"/>
          </a:xfrm>
        </p:spPr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  <a:lvl2pPr>
              <a:defRPr>
                <a:solidFill>
                  <a:srgbClr val="464646"/>
                </a:solidFill>
              </a:defRPr>
            </a:lvl2pPr>
            <a:lvl3pPr>
              <a:defRPr>
                <a:solidFill>
                  <a:srgbClr val="464646"/>
                </a:solidFill>
              </a:defRPr>
            </a:lvl3pPr>
            <a:lvl4pPr>
              <a:defRPr>
                <a:solidFill>
                  <a:srgbClr val="464646"/>
                </a:solidFill>
              </a:defRPr>
            </a:lvl4pPr>
            <a:lvl5pPr>
              <a:defRPr>
                <a:solidFill>
                  <a:srgbClr val="464646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9312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7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6897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7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8"/>
          </p:nvPr>
        </p:nvSpPr>
        <p:spPr>
          <a:xfrm>
            <a:off x="8219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28423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7" name="Content Placeholder 3"/>
          <p:cNvSpPr>
            <a:spLocks noGrp="1"/>
          </p:cNvSpPr>
          <p:nvPr>
            <p:ph sz="half" idx="2"/>
          </p:nvPr>
        </p:nvSpPr>
        <p:spPr>
          <a:xfrm>
            <a:off x="6315777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5"/>
          </p:nvPr>
        </p:nvSpPr>
        <p:spPr>
          <a:xfrm>
            <a:off x="515380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6"/>
          </p:nvPr>
        </p:nvSpPr>
        <p:spPr>
          <a:xfrm>
            <a:off x="6315777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6160470" y="1772816"/>
            <a:ext cx="0" cy="428609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 bwMode="gray">
          <a:xfrm flipH="1">
            <a:off x="515380" y="3906017"/>
            <a:ext cx="11268000" cy="1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20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59733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Content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380" y="476248"/>
            <a:ext cx="11268000" cy="3960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5" name="Picture Placeholder 37"/>
          <p:cNvSpPr>
            <a:spLocks noGrp="1"/>
          </p:cNvSpPr>
          <p:nvPr>
            <p:ph type="pic" sz="quarter" idx="16"/>
          </p:nvPr>
        </p:nvSpPr>
        <p:spPr>
          <a:xfrm>
            <a:off x="515380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9"/>
          </p:nvPr>
        </p:nvSpPr>
        <p:spPr>
          <a:xfrm>
            <a:off x="515380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7" name="Picture Placeholder 37"/>
          <p:cNvSpPr>
            <a:spLocks noGrp="1"/>
          </p:cNvSpPr>
          <p:nvPr>
            <p:ph type="pic" sz="quarter" idx="17"/>
          </p:nvPr>
        </p:nvSpPr>
        <p:spPr>
          <a:xfrm>
            <a:off x="3407701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3407701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49" name="Picture Placeholder 37"/>
          <p:cNvSpPr>
            <a:spLocks noGrp="1"/>
          </p:cNvSpPr>
          <p:nvPr>
            <p:ph type="pic" sz="quarter" idx="18"/>
          </p:nvPr>
        </p:nvSpPr>
        <p:spPr>
          <a:xfrm>
            <a:off x="6300022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0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6300022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1" name="Picture Placeholder 37"/>
          <p:cNvSpPr>
            <a:spLocks noGrp="1"/>
          </p:cNvSpPr>
          <p:nvPr>
            <p:ph type="pic" sz="quarter" idx="19"/>
          </p:nvPr>
        </p:nvSpPr>
        <p:spPr>
          <a:xfrm>
            <a:off x="9192344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2" name="Text Placeholder 7"/>
          <p:cNvSpPr>
            <a:spLocks noGrp="1"/>
          </p:cNvSpPr>
          <p:nvPr>
            <p:ph type="body" sz="quarter" idx="31"/>
          </p:nvPr>
        </p:nvSpPr>
        <p:spPr>
          <a:xfrm>
            <a:off x="9192344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3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515380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33"/>
          </p:nvPr>
        </p:nvSpPr>
        <p:spPr>
          <a:xfrm>
            <a:off x="515380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5" name="Picture Placeholder 37"/>
          <p:cNvSpPr>
            <a:spLocks noGrp="1"/>
          </p:cNvSpPr>
          <p:nvPr>
            <p:ph type="pic" sz="quarter" idx="26"/>
          </p:nvPr>
        </p:nvSpPr>
        <p:spPr>
          <a:xfrm>
            <a:off x="3407701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6" name="Text Placeholder 7"/>
          <p:cNvSpPr>
            <a:spLocks noGrp="1"/>
          </p:cNvSpPr>
          <p:nvPr>
            <p:ph type="body" sz="quarter" idx="34"/>
          </p:nvPr>
        </p:nvSpPr>
        <p:spPr>
          <a:xfrm>
            <a:off x="3407701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7" name="Picture Placeholder 37"/>
          <p:cNvSpPr>
            <a:spLocks noGrp="1"/>
          </p:cNvSpPr>
          <p:nvPr>
            <p:ph type="pic" sz="quarter" idx="27"/>
          </p:nvPr>
        </p:nvSpPr>
        <p:spPr>
          <a:xfrm>
            <a:off x="6300022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8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6300022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9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9192344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9192344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1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515380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515380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3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3407701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4" name="Text Placeholder 7"/>
          <p:cNvSpPr>
            <a:spLocks noGrp="1"/>
          </p:cNvSpPr>
          <p:nvPr>
            <p:ph type="body" sz="quarter" idx="38"/>
          </p:nvPr>
        </p:nvSpPr>
        <p:spPr>
          <a:xfrm>
            <a:off x="3407701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5" name="Picture Placeholder 37"/>
          <p:cNvSpPr>
            <a:spLocks noGrp="1"/>
          </p:cNvSpPr>
          <p:nvPr>
            <p:ph type="pic" sz="quarter" idx="24"/>
          </p:nvPr>
        </p:nvSpPr>
        <p:spPr>
          <a:xfrm>
            <a:off x="6300022" y="4365938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36"/>
          </p:nvPr>
        </p:nvSpPr>
        <p:spPr>
          <a:xfrm>
            <a:off x="6300022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7" name="Picture Placeholder 37"/>
          <p:cNvSpPr>
            <a:spLocks noGrp="1"/>
          </p:cNvSpPr>
          <p:nvPr>
            <p:ph type="pic" sz="quarter" idx="25"/>
          </p:nvPr>
        </p:nvSpPr>
        <p:spPr>
          <a:xfrm>
            <a:off x="9192344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39"/>
          </p:nvPr>
        </p:nvSpPr>
        <p:spPr>
          <a:xfrm>
            <a:off x="9192344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41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50125914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28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31380" y="1772816"/>
            <a:ext cx="7452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52197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570">
          <p15:clr>
            <a:srgbClr val="FBAE40"/>
          </p15:clr>
        </p15:guide>
        <p15:guide id="2" pos="2706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6840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5111" y="1772816"/>
            <a:ext cx="4148268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252087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656">
          <p15:clr>
            <a:srgbClr val="FBAE40"/>
          </p15:clr>
        </p15:guide>
        <p15:guide id="2" pos="4838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2975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7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8"/>
          </p:nvPr>
        </p:nvSpPr>
        <p:spPr>
          <a:xfrm>
            <a:off x="8219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6566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8132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31838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7120" y="2060228"/>
            <a:ext cx="11268000" cy="28865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Chapter subject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17120" y="2429355"/>
            <a:ext cx="11268000" cy="99964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7200" spc="-2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517120" y="3786188"/>
            <a:ext cx="11268000" cy="216376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8288" indent="0">
              <a:buNone/>
              <a:defRPr/>
            </a:lvl2pPr>
            <a:lvl3pPr marL="538162" indent="0">
              <a:buNone/>
              <a:defRPr/>
            </a:lvl3pPr>
            <a:lvl4pPr marL="806450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en-GB" dirty="0" smtClean="0"/>
              <a:t>Click to edit Master text styles</a:t>
            </a:r>
            <a:endParaRPr lang="en-GB" dirty="0"/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 bwMode="gray">
          <a:xfrm>
            <a:off x="512064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</a:rPr>
              <a:t>© King.com Ltd 2017 – Commercially confidential</a:t>
            </a:r>
            <a:endParaRPr lang="en-GB" dirty="0" smtClean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19082197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orient="horz" pos="1525">
          <p15:clr>
            <a:srgbClr val="FBAE40"/>
          </p15:clr>
        </p15:guide>
        <p15:guide id="3" orient="horz" pos="148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380" y="1772816"/>
            <a:ext cx="11268000" cy="428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22332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36000" cy="4284000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7380" y="1772816"/>
            <a:ext cx="5436000" cy="4284000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8482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64000" cy="4284000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7380" y="1772816"/>
            <a:ext cx="3564000" cy="4284000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8"/>
          </p:nvPr>
        </p:nvSpPr>
        <p:spPr>
          <a:xfrm>
            <a:off x="8219380" y="1772816"/>
            <a:ext cx="3564000" cy="4284000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7600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chemeClr val="bg1"/>
                </a:solidFill>
              </a:defRPr>
            </a:lvl1pPr>
            <a:lvl2pPr algn="l">
              <a:defRPr sz="2000">
                <a:solidFill>
                  <a:schemeClr val="bg1"/>
                </a:solidFill>
              </a:defRPr>
            </a:lvl2pPr>
            <a:lvl3pPr algn="l">
              <a:defRPr sz="1800">
                <a:solidFill>
                  <a:schemeClr val="bg1"/>
                </a:solidFill>
              </a:defRPr>
            </a:lvl3pPr>
            <a:lvl4pPr algn="l">
              <a:defRPr sz="1800">
                <a:solidFill>
                  <a:schemeClr val="bg1"/>
                </a:solidFill>
              </a:defRPr>
            </a:lvl4pPr>
            <a:lvl5pPr algn="l"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7" name="Content Placeholder 3"/>
          <p:cNvSpPr>
            <a:spLocks noGrp="1"/>
          </p:cNvSpPr>
          <p:nvPr>
            <p:ph sz="half" idx="2"/>
          </p:nvPr>
        </p:nvSpPr>
        <p:spPr>
          <a:xfrm>
            <a:off x="6315777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chemeClr val="bg1"/>
                </a:solidFill>
              </a:defRPr>
            </a:lvl1pPr>
            <a:lvl2pPr algn="l">
              <a:defRPr sz="2000">
                <a:solidFill>
                  <a:schemeClr val="bg1"/>
                </a:solidFill>
              </a:defRPr>
            </a:lvl2pPr>
            <a:lvl3pPr algn="l">
              <a:defRPr sz="1800">
                <a:solidFill>
                  <a:schemeClr val="bg1"/>
                </a:solidFill>
              </a:defRPr>
            </a:lvl3pPr>
            <a:lvl4pPr algn="l">
              <a:defRPr sz="1800">
                <a:solidFill>
                  <a:schemeClr val="bg1"/>
                </a:solidFill>
              </a:defRPr>
            </a:lvl4pPr>
            <a:lvl5pPr algn="l"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5"/>
          </p:nvPr>
        </p:nvSpPr>
        <p:spPr>
          <a:xfrm>
            <a:off x="515380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chemeClr val="bg1"/>
                </a:solidFill>
              </a:defRPr>
            </a:lvl1pPr>
            <a:lvl2pPr algn="l">
              <a:defRPr sz="2000">
                <a:solidFill>
                  <a:schemeClr val="bg1"/>
                </a:solidFill>
              </a:defRPr>
            </a:lvl2pPr>
            <a:lvl3pPr algn="l">
              <a:defRPr sz="1800">
                <a:solidFill>
                  <a:schemeClr val="bg1"/>
                </a:solidFill>
              </a:defRPr>
            </a:lvl3pPr>
            <a:lvl4pPr algn="l">
              <a:defRPr sz="1800">
                <a:solidFill>
                  <a:schemeClr val="bg1"/>
                </a:solidFill>
              </a:defRPr>
            </a:lvl4pPr>
            <a:lvl5pPr algn="l"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6"/>
          </p:nvPr>
        </p:nvSpPr>
        <p:spPr>
          <a:xfrm>
            <a:off x="6315777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chemeClr val="bg1"/>
                </a:solidFill>
              </a:defRPr>
            </a:lvl1pPr>
            <a:lvl2pPr algn="l">
              <a:defRPr sz="2000">
                <a:solidFill>
                  <a:schemeClr val="bg1"/>
                </a:solidFill>
              </a:defRPr>
            </a:lvl2pPr>
            <a:lvl3pPr algn="l">
              <a:defRPr sz="1800">
                <a:solidFill>
                  <a:schemeClr val="bg1"/>
                </a:solidFill>
              </a:defRPr>
            </a:lvl3pPr>
            <a:lvl4pPr algn="l">
              <a:defRPr sz="1800">
                <a:solidFill>
                  <a:schemeClr val="bg1"/>
                </a:solidFill>
              </a:defRPr>
            </a:lvl4pPr>
            <a:lvl5pPr algn="l"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6160470" y="1772816"/>
            <a:ext cx="0" cy="428609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 bwMode="gray">
          <a:xfrm flipH="1">
            <a:off x="515380" y="3906017"/>
            <a:ext cx="11268000" cy="1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latshållare för sidfot 1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3583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Content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380" y="476248"/>
            <a:ext cx="11268000" cy="39600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5" name="Picture Placeholder 37"/>
          <p:cNvSpPr>
            <a:spLocks noGrp="1"/>
          </p:cNvSpPr>
          <p:nvPr>
            <p:ph type="pic" sz="quarter" idx="16"/>
          </p:nvPr>
        </p:nvSpPr>
        <p:spPr>
          <a:xfrm>
            <a:off x="515380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9"/>
          </p:nvPr>
        </p:nvSpPr>
        <p:spPr>
          <a:xfrm>
            <a:off x="515380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7" name="Picture Placeholder 37"/>
          <p:cNvSpPr>
            <a:spLocks noGrp="1"/>
          </p:cNvSpPr>
          <p:nvPr>
            <p:ph type="pic" sz="quarter" idx="17"/>
          </p:nvPr>
        </p:nvSpPr>
        <p:spPr>
          <a:xfrm>
            <a:off x="3407701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3407701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49" name="Picture Placeholder 37"/>
          <p:cNvSpPr>
            <a:spLocks noGrp="1"/>
          </p:cNvSpPr>
          <p:nvPr>
            <p:ph type="pic" sz="quarter" idx="18"/>
          </p:nvPr>
        </p:nvSpPr>
        <p:spPr>
          <a:xfrm>
            <a:off x="6300022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0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6300022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1" name="Picture Placeholder 37"/>
          <p:cNvSpPr>
            <a:spLocks noGrp="1"/>
          </p:cNvSpPr>
          <p:nvPr>
            <p:ph type="pic" sz="quarter" idx="19"/>
          </p:nvPr>
        </p:nvSpPr>
        <p:spPr>
          <a:xfrm>
            <a:off x="9192344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2" name="Text Placeholder 7"/>
          <p:cNvSpPr>
            <a:spLocks noGrp="1"/>
          </p:cNvSpPr>
          <p:nvPr>
            <p:ph type="body" sz="quarter" idx="31"/>
          </p:nvPr>
        </p:nvSpPr>
        <p:spPr>
          <a:xfrm>
            <a:off x="9192344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3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515380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33"/>
          </p:nvPr>
        </p:nvSpPr>
        <p:spPr>
          <a:xfrm>
            <a:off x="515380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5" name="Picture Placeholder 37"/>
          <p:cNvSpPr>
            <a:spLocks noGrp="1"/>
          </p:cNvSpPr>
          <p:nvPr>
            <p:ph type="pic" sz="quarter" idx="26"/>
          </p:nvPr>
        </p:nvSpPr>
        <p:spPr>
          <a:xfrm>
            <a:off x="3407701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6" name="Text Placeholder 7"/>
          <p:cNvSpPr>
            <a:spLocks noGrp="1"/>
          </p:cNvSpPr>
          <p:nvPr>
            <p:ph type="body" sz="quarter" idx="34"/>
          </p:nvPr>
        </p:nvSpPr>
        <p:spPr>
          <a:xfrm>
            <a:off x="3407701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7" name="Picture Placeholder 37"/>
          <p:cNvSpPr>
            <a:spLocks noGrp="1"/>
          </p:cNvSpPr>
          <p:nvPr>
            <p:ph type="pic" sz="quarter" idx="27"/>
          </p:nvPr>
        </p:nvSpPr>
        <p:spPr>
          <a:xfrm>
            <a:off x="6300022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8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6300022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9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9192344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9192344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1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515380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515380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3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3407701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4" name="Text Placeholder 7"/>
          <p:cNvSpPr>
            <a:spLocks noGrp="1"/>
          </p:cNvSpPr>
          <p:nvPr>
            <p:ph type="body" sz="quarter" idx="38"/>
          </p:nvPr>
        </p:nvSpPr>
        <p:spPr>
          <a:xfrm>
            <a:off x="3407701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5" name="Picture Placeholder 37"/>
          <p:cNvSpPr>
            <a:spLocks noGrp="1"/>
          </p:cNvSpPr>
          <p:nvPr>
            <p:ph type="pic" sz="quarter" idx="24"/>
          </p:nvPr>
        </p:nvSpPr>
        <p:spPr>
          <a:xfrm>
            <a:off x="6300022" y="4365938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36"/>
          </p:nvPr>
        </p:nvSpPr>
        <p:spPr>
          <a:xfrm>
            <a:off x="6300022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7" name="Picture Placeholder 37"/>
          <p:cNvSpPr>
            <a:spLocks noGrp="1"/>
          </p:cNvSpPr>
          <p:nvPr>
            <p:ph type="pic" sz="quarter" idx="25"/>
          </p:nvPr>
        </p:nvSpPr>
        <p:spPr>
          <a:xfrm>
            <a:off x="9192344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39"/>
          </p:nvPr>
        </p:nvSpPr>
        <p:spPr>
          <a:xfrm>
            <a:off x="9192344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002976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28000" cy="4284000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31380" y="1772816"/>
            <a:ext cx="7452000" cy="4284000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812452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570">
          <p15:clr>
            <a:srgbClr val="FBAE40"/>
          </p15:clr>
        </p15:guide>
        <p15:guide id="2" pos="2706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6840000" cy="4284000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5111" y="1772816"/>
            <a:ext cx="4148268" cy="4284000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223994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656">
          <p15:clr>
            <a:srgbClr val="FBAE40"/>
          </p15:clr>
        </p15:guide>
        <p15:guide id="2" pos="483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5777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515380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16"/>
          </p:nvPr>
        </p:nvSpPr>
        <p:spPr>
          <a:xfrm>
            <a:off x="6315777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6160470" y="1772816"/>
            <a:ext cx="0" cy="428609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 bwMode="gray">
          <a:xfrm flipH="1">
            <a:off x="515380" y="3906017"/>
            <a:ext cx="11268000" cy="1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20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2167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4783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24454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13380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7120" y="2060228"/>
            <a:ext cx="11268000" cy="28865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Chapter subject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17120" y="2429355"/>
            <a:ext cx="11268000" cy="99964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7200" spc="-2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517120" y="3786188"/>
            <a:ext cx="11268000" cy="216376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68288" indent="0">
              <a:buNone/>
              <a:defRPr/>
            </a:lvl2pPr>
            <a:lvl3pPr marL="538162" indent="0">
              <a:buNone/>
              <a:defRPr/>
            </a:lvl3pPr>
            <a:lvl4pPr marL="806450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en-GB" dirty="0" smtClean="0"/>
              <a:t>Click to edit Master text styles</a:t>
            </a:r>
            <a:endParaRPr lang="en-GB" dirty="0"/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 bwMode="gray">
          <a:xfrm>
            <a:off x="512064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tx1"/>
                </a:solidFill>
              </a:rPr>
              <a:t>© King.com Ltd 2017 – Commercially confidential</a:t>
            </a:r>
            <a:endParaRPr lang="en-GB" dirty="0" smtClean="0">
              <a:solidFill>
                <a:schemeClr val="tx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2336500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orient="horz" pos="1525">
          <p15:clr>
            <a:srgbClr val="FBAE40"/>
          </p15:clr>
        </p15:guide>
        <p15:guide id="3" orient="horz" pos="148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380" y="1772816"/>
            <a:ext cx="11268000" cy="428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9302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36000" cy="4284000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7380" y="1772816"/>
            <a:ext cx="5436000" cy="4284000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0459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64000" cy="4284000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7380" y="1772816"/>
            <a:ext cx="3564000" cy="4284000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8"/>
          </p:nvPr>
        </p:nvSpPr>
        <p:spPr>
          <a:xfrm>
            <a:off x="8219380" y="1772816"/>
            <a:ext cx="3564000" cy="4284000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151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chemeClr val="tx1"/>
                </a:solidFill>
              </a:defRPr>
            </a:lvl1pPr>
            <a:lvl2pPr algn="l">
              <a:defRPr sz="2000">
                <a:solidFill>
                  <a:schemeClr val="tx1"/>
                </a:solidFill>
              </a:defRPr>
            </a:lvl2pPr>
            <a:lvl3pPr algn="l">
              <a:defRPr sz="1800">
                <a:solidFill>
                  <a:schemeClr val="tx1"/>
                </a:solidFill>
              </a:defRPr>
            </a:lvl3pPr>
            <a:lvl4pPr algn="l">
              <a:defRPr sz="1800">
                <a:solidFill>
                  <a:schemeClr val="tx1"/>
                </a:solidFill>
              </a:defRPr>
            </a:lvl4pPr>
            <a:lvl5pPr algn="l"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7" name="Content Placeholder 3"/>
          <p:cNvSpPr>
            <a:spLocks noGrp="1"/>
          </p:cNvSpPr>
          <p:nvPr>
            <p:ph sz="half" idx="2"/>
          </p:nvPr>
        </p:nvSpPr>
        <p:spPr>
          <a:xfrm>
            <a:off x="6315777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chemeClr val="tx1"/>
                </a:solidFill>
              </a:defRPr>
            </a:lvl1pPr>
            <a:lvl2pPr algn="l">
              <a:defRPr sz="2000">
                <a:solidFill>
                  <a:schemeClr val="tx1"/>
                </a:solidFill>
              </a:defRPr>
            </a:lvl2pPr>
            <a:lvl3pPr algn="l">
              <a:defRPr sz="1800">
                <a:solidFill>
                  <a:schemeClr val="tx1"/>
                </a:solidFill>
              </a:defRPr>
            </a:lvl3pPr>
            <a:lvl4pPr algn="l">
              <a:defRPr sz="1800">
                <a:solidFill>
                  <a:schemeClr val="tx1"/>
                </a:solidFill>
              </a:defRPr>
            </a:lvl4pPr>
            <a:lvl5pPr algn="l"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5"/>
          </p:nvPr>
        </p:nvSpPr>
        <p:spPr>
          <a:xfrm>
            <a:off x="515380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chemeClr val="tx1"/>
                </a:solidFill>
              </a:defRPr>
            </a:lvl1pPr>
            <a:lvl2pPr algn="l">
              <a:defRPr sz="2000">
                <a:solidFill>
                  <a:schemeClr val="tx1"/>
                </a:solidFill>
              </a:defRPr>
            </a:lvl2pPr>
            <a:lvl3pPr algn="l">
              <a:defRPr sz="1800">
                <a:solidFill>
                  <a:schemeClr val="tx1"/>
                </a:solidFill>
              </a:defRPr>
            </a:lvl3pPr>
            <a:lvl4pPr algn="l">
              <a:defRPr sz="1800">
                <a:solidFill>
                  <a:schemeClr val="tx1"/>
                </a:solidFill>
              </a:defRPr>
            </a:lvl4pPr>
            <a:lvl5pPr algn="l"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6"/>
          </p:nvPr>
        </p:nvSpPr>
        <p:spPr>
          <a:xfrm>
            <a:off x="6315777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chemeClr val="tx1"/>
                </a:solidFill>
              </a:defRPr>
            </a:lvl1pPr>
            <a:lvl2pPr algn="l">
              <a:defRPr sz="2000">
                <a:solidFill>
                  <a:schemeClr val="tx1"/>
                </a:solidFill>
              </a:defRPr>
            </a:lvl2pPr>
            <a:lvl3pPr algn="l">
              <a:defRPr sz="1800">
                <a:solidFill>
                  <a:schemeClr val="tx1"/>
                </a:solidFill>
              </a:defRPr>
            </a:lvl3pPr>
            <a:lvl4pPr algn="l">
              <a:defRPr sz="1800">
                <a:solidFill>
                  <a:schemeClr val="tx1"/>
                </a:solidFill>
              </a:defRPr>
            </a:lvl4pPr>
            <a:lvl5pPr algn="l"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6160470" y="1772816"/>
            <a:ext cx="0" cy="428609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 bwMode="gray">
          <a:xfrm flipH="1">
            <a:off x="515380" y="3906017"/>
            <a:ext cx="11268000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latshållare för sidfot 1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3365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Content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380" y="476248"/>
            <a:ext cx="11268000" cy="39600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5" name="Picture Placeholder 37"/>
          <p:cNvSpPr>
            <a:spLocks noGrp="1"/>
          </p:cNvSpPr>
          <p:nvPr>
            <p:ph type="pic" sz="quarter" idx="16"/>
          </p:nvPr>
        </p:nvSpPr>
        <p:spPr>
          <a:xfrm>
            <a:off x="515380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9"/>
          </p:nvPr>
        </p:nvSpPr>
        <p:spPr>
          <a:xfrm>
            <a:off x="515380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7" name="Picture Placeholder 37"/>
          <p:cNvSpPr>
            <a:spLocks noGrp="1"/>
          </p:cNvSpPr>
          <p:nvPr>
            <p:ph type="pic" sz="quarter" idx="17"/>
          </p:nvPr>
        </p:nvSpPr>
        <p:spPr>
          <a:xfrm>
            <a:off x="3407701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3407701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49" name="Picture Placeholder 37"/>
          <p:cNvSpPr>
            <a:spLocks noGrp="1"/>
          </p:cNvSpPr>
          <p:nvPr>
            <p:ph type="pic" sz="quarter" idx="18"/>
          </p:nvPr>
        </p:nvSpPr>
        <p:spPr>
          <a:xfrm>
            <a:off x="6300022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0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6300022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1" name="Picture Placeholder 37"/>
          <p:cNvSpPr>
            <a:spLocks noGrp="1"/>
          </p:cNvSpPr>
          <p:nvPr>
            <p:ph type="pic" sz="quarter" idx="19"/>
          </p:nvPr>
        </p:nvSpPr>
        <p:spPr>
          <a:xfrm>
            <a:off x="9192344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2" name="Text Placeholder 7"/>
          <p:cNvSpPr>
            <a:spLocks noGrp="1"/>
          </p:cNvSpPr>
          <p:nvPr>
            <p:ph type="body" sz="quarter" idx="31"/>
          </p:nvPr>
        </p:nvSpPr>
        <p:spPr>
          <a:xfrm>
            <a:off x="9192344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3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515380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33"/>
          </p:nvPr>
        </p:nvSpPr>
        <p:spPr>
          <a:xfrm>
            <a:off x="515380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5" name="Picture Placeholder 37"/>
          <p:cNvSpPr>
            <a:spLocks noGrp="1"/>
          </p:cNvSpPr>
          <p:nvPr>
            <p:ph type="pic" sz="quarter" idx="26"/>
          </p:nvPr>
        </p:nvSpPr>
        <p:spPr>
          <a:xfrm>
            <a:off x="3407701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6" name="Text Placeholder 7"/>
          <p:cNvSpPr>
            <a:spLocks noGrp="1"/>
          </p:cNvSpPr>
          <p:nvPr>
            <p:ph type="body" sz="quarter" idx="34"/>
          </p:nvPr>
        </p:nvSpPr>
        <p:spPr>
          <a:xfrm>
            <a:off x="3407701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7" name="Picture Placeholder 37"/>
          <p:cNvSpPr>
            <a:spLocks noGrp="1"/>
          </p:cNvSpPr>
          <p:nvPr>
            <p:ph type="pic" sz="quarter" idx="27"/>
          </p:nvPr>
        </p:nvSpPr>
        <p:spPr>
          <a:xfrm>
            <a:off x="6300022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8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6300022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9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9192344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9192344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1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515380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515380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3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3407701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4" name="Text Placeholder 7"/>
          <p:cNvSpPr>
            <a:spLocks noGrp="1"/>
          </p:cNvSpPr>
          <p:nvPr>
            <p:ph type="body" sz="quarter" idx="38"/>
          </p:nvPr>
        </p:nvSpPr>
        <p:spPr>
          <a:xfrm>
            <a:off x="3407701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5" name="Picture Placeholder 37"/>
          <p:cNvSpPr>
            <a:spLocks noGrp="1"/>
          </p:cNvSpPr>
          <p:nvPr>
            <p:ph type="pic" sz="quarter" idx="24"/>
          </p:nvPr>
        </p:nvSpPr>
        <p:spPr>
          <a:xfrm>
            <a:off x="6300022" y="4365938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36"/>
          </p:nvPr>
        </p:nvSpPr>
        <p:spPr>
          <a:xfrm>
            <a:off x="6300022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7" name="Picture Placeholder 37"/>
          <p:cNvSpPr>
            <a:spLocks noGrp="1"/>
          </p:cNvSpPr>
          <p:nvPr>
            <p:ph type="pic" sz="quarter" idx="25"/>
          </p:nvPr>
        </p:nvSpPr>
        <p:spPr>
          <a:xfrm>
            <a:off x="9192344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39"/>
          </p:nvPr>
        </p:nvSpPr>
        <p:spPr>
          <a:xfrm>
            <a:off x="9192344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4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728676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28000" cy="4284000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31380" y="1772816"/>
            <a:ext cx="7452000" cy="4284000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275626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570">
          <p15:clr>
            <a:srgbClr val="FBAE40"/>
          </p15:clr>
        </p15:guide>
        <p15:guide id="2" pos="270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Content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380" y="476249"/>
            <a:ext cx="11268000" cy="39600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1" name="Picture Placeholder 37"/>
          <p:cNvSpPr>
            <a:spLocks noGrp="1"/>
          </p:cNvSpPr>
          <p:nvPr>
            <p:ph type="pic" sz="quarter" idx="16"/>
          </p:nvPr>
        </p:nvSpPr>
        <p:spPr>
          <a:xfrm>
            <a:off x="515380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9"/>
          </p:nvPr>
        </p:nvSpPr>
        <p:spPr>
          <a:xfrm>
            <a:off x="515380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3" name="Picture Placeholder 37"/>
          <p:cNvSpPr>
            <a:spLocks noGrp="1"/>
          </p:cNvSpPr>
          <p:nvPr>
            <p:ph type="pic" sz="quarter" idx="17"/>
          </p:nvPr>
        </p:nvSpPr>
        <p:spPr>
          <a:xfrm>
            <a:off x="3407701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3407701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8"/>
          </p:nvPr>
        </p:nvSpPr>
        <p:spPr>
          <a:xfrm>
            <a:off x="6300022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6300022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0" name="Picture Placeholder 37"/>
          <p:cNvSpPr>
            <a:spLocks noGrp="1"/>
          </p:cNvSpPr>
          <p:nvPr>
            <p:ph type="pic" sz="quarter" idx="19"/>
          </p:nvPr>
        </p:nvSpPr>
        <p:spPr>
          <a:xfrm>
            <a:off x="9192344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31"/>
          </p:nvPr>
        </p:nvSpPr>
        <p:spPr>
          <a:xfrm>
            <a:off x="9192344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2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515380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33"/>
          </p:nvPr>
        </p:nvSpPr>
        <p:spPr>
          <a:xfrm>
            <a:off x="515380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4" name="Picture Placeholder 37"/>
          <p:cNvSpPr>
            <a:spLocks noGrp="1"/>
          </p:cNvSpPr>
          <p:nvPr>
            <p:ph type="pic" sz="quarter" idx="26"/>
          </p:nvPr>
        </p:nvSpPr>
        <p:spPr>
          <a:xfrm>
            <a:off x="3407701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34"/>
          </p:nvPr>
        </p:nvSpPr>
        <p:spPr>
          <a:xfrm>
            <a:off x="3407701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6" name="Picture Placeholder 37"/>
          <p:cNvSpPr>
            <a:spLocks noGrp="1"/>
          </p:cNvSpPr>
          <p:nvPr>
            <p:ph type="pic" sz="quarter" idx="27"/>
          </p:nvPr>
        </p:nvSpPr>
        <p:spPr>
          <a:xfrm>
            <a:off x="6300022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6300022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9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9192344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70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9192344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1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515380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72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515380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3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3407701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74" name="Text Placeholder 7"/>
          <p:cNvSpPr>
            <a:spLocks noGrp="1"/>
          </p:cNvSpPr>
          <p:nvPr>
            <p:ph type="body" sz="quarter" idx="38"/>
          </p:nvPr>
        </p:nvSpPr>
        <p:spPr>
          <a:xfrm>
            <a:off x="3407701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5" name="Picture Placeholder 37"/>
          <p:cNvSpPr>
            <a:spLocks noGrp="1"/>
          </p:cNvSpPr>
          <p:nvPr>
            <p:ph type="pic" sz="quarter" idx="24"/>
          </p:nvPr>
        </p:nvSpPr>
        <p:spPr>
          <a:xfrm>
            <a:off x="6300022" y="4365938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76" name="Text Placeholder 7"/>
          <p:cNvSpPr>
            <a:spLocks noGrp="1"/>
          </p:cNvSpPr>
          <p:nvPr>
            <p:ph type="body" sz="quarter" idx="36"/>
          </p:nvPr>
        </p:nvSpPr>
        <p:spPr>
          <a:xfrm>
            <a:off x="6300022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7" name="Picture Placeholder 37"/>
          <p:cNvSpPr>
            <a:spLocks noGrp="1"/>
          </p:cNvSpPr>
          <p:nvPr>
            <p:ph type="pic" sz="quarter" idx="25"/>
          </p:nvPr>
        </p:nvSpPr>
        <p:spPr>
          <a:xfrm>
            <a:off x="9192344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39"/>
          </p:nvPr>
        </p:nvSpPr>
        <p:spPr>
          <a:xfrm>
            <a:off x="9192344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41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16036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572" userDrawn="1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6840000" cy="4284000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5111" y="1772816"/>
            <a:ext cx="4148268" cy="4284000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848115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656">
          <p15:clr>
            <a:srgbClr val="FBAE40"/>
          </p15:clr>
        </p15:guide>
        <p15:guide id="2" pos="4838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3520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40430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4.emf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image" Target="../media/image5.emf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image" Target="../media/image6.emf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image" Target="../media/image7.emf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image" Target="../media/image10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image" Target="../media/image1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15380" y="476249"/>
            <a:ext cx="11268000" cy="126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15380" y="1772816"/>
            <a:ext cx="11268000" cy="428508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510800" y="6405149"/>
            <a:ext cx="5940000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effectLst/>
                <a:latin typeface="+mn-lt"/>
                <a:cs typeface="Super Grotesk Offc Pro" panose="020B0504020101020102" pitchFamily="34" charset="0"/>
              </a:defRPr>
            </a:lvl1pPr>
          </a:lstStyle>
          <a:p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450990" y="6405149"/>
            <a:ext cx="721574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latin typeface="+mn-lt"/>
                <a:cs typeface="Super Grotesk Offc Pro" panose="020B0504020101020102" pitchFamily="34" charset="0"/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rgbClr val="464646"/>
                </a:solidFill>
              </a:rPr>
              <a:t>© King.com Ltd 2017 – Commercially confidential</a:t>
            </a:r>
            <a:endParaRPr lang="en-GB" dirty="0" smtClean="0">
              <a:solidFill>
                <a:srgbClr val="464646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0" y="0"/>
            <a:ext cx="293644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788" y="6220800"/>
            <a:ext cx="55797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92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50" r:id="rId3"/>
    <p:sldLayoutId id="2147483651" r:id="rId4"/>
    <p:sldLayoutId id="2147483666" r:id="rId5"/>
    <p:sldLayoutId id="2147483652" r:id="rId6"/>
    <p:sldLayoutId id="2147483687" r:id="rId7"/>
    <p:sldLayoutId id="2147483667" r:id="rId8"/>
    <p:sldLayoutId id="2147483684" r:id="rId9"/>
    <p:sldLayoutId id="2147483664" r:id="rId10"/>
    <p:sldLayoutId id="2147483665" r:id="rId11"/>
    <p:sldLayoutId id="2147483654" r:id="rId12"/>
    <p:sldLayoutId id="2147483655" r:id="rId13"/>
    <p:sldLayoutId id="2147483685" r:id="rId14"/>
    <p:sldLayoutId id="2147483686" r:id="rId15"/>
    <p:sldLayoutId id="2147483689" r:id="rId16"/>
    <p:sldLayoutId id="2147483745" r:id="rId17"/>
    <p:sldLayoutId id="2147483747" r:id="rId18"/>
    <p:sldLayoutId id="2147483746" r:id="rId19"/>
    <p:sldLayoutId id="2147483708" r:id="rId2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100" baseline="0">
          <a:solidFill>
            <a:schemeClr val="accent1"/>
          </a:solidFill>
          <a:latin typeface="+mn-lt"/>
          <a:ea typeface="+mj-ea"/>
          <a:cs typeface="Super Grotesk Offc Pro" panose="020B0504020101020102" pitchFamily="34" charset="0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defRPr sz="22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1pPr>
      <a:lvl2pPr marL="35877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2"/>
        </a:buClr>
        <a:buFont typeface="Arial" panose="020B0604020202020204" pitchFamily="34" charset="0"/>
        <a:buChar char="•"/>
        <a:defRPr sz="20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2pPr>
      <a:lvl3pPr marL="536575" indent="-177800" algn="l" defTabSz="914400" rtl="0" eaLnBrk="1" latinLnBrk="0" hangingPunct="1">
        <a:spcBef>
          <a:spcPts val="600"/>
        </a:spcBef>
        <a:spcAft>
          <a:spcPts val="0"/>
        </a:spcAft>
        <a:buClr>
          <a:schemeClr val="accent3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3pPr>
      <a:lvl4pPr marL="719138" indent="-182563" algn="l" defTabSz="914400" rtl="0" eaLnBrk="1" latinLnBrk="0" hangingPunct="1">
        <a:spcBef>
          <a:spcPts val="600"/>
        </a:spcBef>
        <a:spcAft>
          <a:spcPts val="0"/>
        </a:spcAft>
        <a:buClr>
          <a:schemeClr val="accent4"/>
        </a:buClr>
        <a:buFont typeface="Arial" panose="020B0604020202020204" pitchFamily="34" charset="0"/>
        <a:buChar char="•"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4pPr>
      <a:lvl5pPr marL="89852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5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5pPr>
      <a:lvl6pPr marL="1080000" indent="-180000" algn="l" defTabSz="914400" rtl="0" eaLnBrk="1" latinLnBrk="0" hangingPunct="1">
        <a:spcBef>
          <a:spcPts val="600"/>
        </a:spcBef>
        <a:buClr>
          <a:schemeClr val="accent5"/>
        </a:buClr>
        <a:buFont typeface="Arial" panose="020B0604020202020204" pitchFamily="34" charset="0"/>
        <a:buChar char="•"/>
        <a:defRPr lang="en-US" sz="1800" kern="1200" spc="-40" baseline="0" dirty="0" smtClean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6pPr>
      <a:lvl7pPr marL="1260000" indent="-180000" algn="l" defTabSz="914400" rtl="0" eaLnBrk="1" latinLnBrk="0" hangingPunct="1">
        <a:spcBef>
          <a:spcPts val="600"/>
        </a:spcBef>
        <a:buClr>
          <a:schemeClr val="accent5"/>
        </a:buClr>
        <a:buFont typeface="Arial" panose="020B0604020202020204" pitchFamily="34" charset="0"/>
        <a:buChar char="•"/>
        <a:defRPr lang="en-US" sz="1800" kern="1200" spc="-40" baseline="0" dirty="0" smtClean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7pPr>
      <a:lvl8pPr marL="1439863" indent="-179388" algn="l" defTabSz="914400" rtl="0" eaLnBrk="1" latinLnBrk="0" hangingPunct="1">
        <a:spcBef>
          <a:spcPts val="600"/>
        </a:spcBef>
        <a:buClr>
          <a:schemeClr val="accent5"/>
        </a:buClr>
        <a:buFont typeface="Arial" panose="020B0604020202020204" pitchFamily="34" charset="0"/>
        <a:buChar char="•"/>
        <a:defRPr lang="en-US" sz="1800" kern="1200" spc="-40" baseline="0" dirty="0" smtClean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8pPr>
      <a:lvl9pPr marL="1620000" indent="-180000" algn="l" defTabSz="914400" rtl="0" eaLnBrk="1" latinLnBrk="0" hangingPunct="1">
        <a:spcBef>
          <a:spcPts val="600"/>
        </a:spcBef>
        <a:buClr>
          <a:schemeClr val="accent5"/>
        </a:buClr>
        <a:buFont typeface="Arial" panose="020B0604020202020204" pitchFamily="34" charset="0"/>
        <a:buChar char="•"/>
        <a:defRPr lang="en-GB" sz="1800" kern="1200" spc="-40" baseline="0" dirty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4" pos="309" userDrawn="1">
          <p15:clr>
            <a:srgbClr val="F26B43"/>
          </p15:clr>
        </p15:guide>
        <p15:guide id="6" pos="7436" userDrawn="1">
          <p15:clr>
            <a:srgbClr val="F26B43"/>
          </p15:clr>
        </p15:guide>
        <p15:guide id="9" orient="horz" pos="3827" userDrawn="1">
          <p15:clr>
            <a:srgbClr val="F26B43"/>
          </p15:clr>
        </p15:guide>
        <p15:guide id="10" orient="horz" pos="756" userDrawn="1">
          <p15:clr>
            <a:srgbClr val="F26B43"/>
          </p15:clr>
        </p15:guide>
        <p15:guide id="11" orient="horz" pos="88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15380" y="476248"/>
            <a:ext cx="11268000" cy="126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15380" y="1772816"/>
            <a:ext cx="11268000" cy="428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  <a:p>
            <a:pPr marL="1080000" marR="0" lvl="5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Sixth level</a:t>
            </a:r>
          </a:p>
          <a:p>
            <a:pPr marL="1260000" marR="0" lvl="6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Seventh level</a:t>
            </a:r>
          </a:p>
          <a:p>
            <a:pPr marL="1440000" marR="0" lvl="7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Eight level</a:t>
            </a:r>
          </a:p>
          <a:p>
            <a:pPr marL="1620000" marR="0" lvl="8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Ninth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510800" y="6405149"/>
            <a:ext cx="5940000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effectLst/>
                <a:latin typeface="+mn-lt"/>
                <a:cs typeface="Super Grotesk Offc Pro" panose="020B0504020101020102" pitchFamily="34" charset="0"/>
              </a:defRPr>
            </a:lvl1pPr>
          </a:lstStyle>
          <a:p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450990" y="6405149"/>
            <a:ext cx="721574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latin typeface="+mn-lt"/>
                <a:cs typeface="Super Grotesk Offc Pro" panose="020B0504020101020102" pitchFamily="34" charset="0"/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rgbClr val="464646"/>
                </a:solidFill>
              </a:rPr>
              <a:t>© King.com Ltd 2017 – Commercially confidential</a:t>
            </a:r>
            <a:endParaRPr lang="en-GB" dirty="0" smtClean="0">
              <a:solidFill>
                <a:srgbClr val="464646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246282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788" y="6220800"/>
            <a:ext cx="55797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06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4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6" r:id="rId9"/>
    <p:sldLayoutId id="2147483707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100" baseline="0">
          <a:solidFill>
            <a:schemeClr val="accent2"/>
          </a:solidFill>
          <a:latin typeface="+mn-lt"/>
          <a:ea typeface="+mj-ea"/>
          <a:cs typeface="Super Grotesk Offc Pro" panose="020B0504020101020102" pitchFamily="34" charset="0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2"/>
        </a:buClr>
        <a:buFont typeface="Arial" panose="020B0604020202020204" pitchFamily="34" charset="0"/>
        <a:buChar char="•"/>
        <a:defRPr sz="22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1pPr>
      <a:lvl2pPr marL="35877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defRPr sz="20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2pPr>
      <a:lvl3pPr marL="536575" indent="-177800" algn="l" defTabSz="914400" rtl="0" eaLnBrk="1" latinLnBrk="0" hangingPunct="1">
        <a:spcBef>
          <a:spcPts val="600"/>
        </a:spcBef>
        <a:spcAft>
          <a:spcPts val="0"/>
        </a:spcAft>
        <a:buClr>
          <a:schemeClr val="accent3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3pPr>
      <a:lvl4pPr marL="719138" indent="-182563" algn="l" defTabSz="914400" rtl="0" eaLnBrk="1" latinLnBrk="0" hangingPunct="1">
        <a:spcBef>
          <a:spcPts val="600"/>
        </a:spcBef>
        <a:spcAft>
          <a:spcPts val="0"/>
        </a:spcAft>
        <a:buClr>
          <a:schemeClr val="accent4"/>
        </a:buClr>
        <a:buFont typeface="Arial" panose="020B0604020202020204" pitchFamily="34" charset="0"/>
        <a:buChar char="•"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4pPr>
      <a:lvl5pPr marL="89852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5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5pPr>
      <a:lvl6pPr marL="900000" marR="0" indent="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None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6pPr>
      <a:lvl7pPr marL="126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7pPr>
      <a:lvl8pPr marL="144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8pPr>
      <a:lvl9pPr marL="162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09">
          <p15:clr>
            <a:srgbClr val="F26B43"/>
          </p15:clr>
        </p15:guide>
        <p15:guide id="4" pos="7436">
          <p15:clr>
            <a:srgbClr val="F26B43"/>
          </p15:clr>
        </p15:guide>
        <p15:guide id="5" orient="horz" pos="3827">
          <p15:clr>
            <a:srgbClr val="F26B43"/>
          </p15:clr>
        </p15:guide>
        <p15:guide id="6" orient="horz" pos="756">
          <p15:clr>
            <a:srgbClr val="F26B43"/>
          </p15:clr>
        </p15:guide>
        <p15:guide id="7" orient="horz" pos="8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15380" y="476248"/>
            <a:ext cx="11268000" cy="126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15380" y="1772816"/>
            <a:ext cx="11268000" cy="428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  <a:p>
            <a:pPr marL="1080000" marR="0" lvl="5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Sixth level</a:t>
            </a:r>
          </a:p>
          <a:p>
            <a:pPr marL="1260000" marR="0" lvl="6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Seventh level</a:t>
            </a:r>
          </a:p>
          <a:p>
            <a:pPr marL="1440000" marR="0" lvl="7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Eight level</a:t>
            </a:r>
          </a:p>
          <a:p>
            <a:pPr marL="1620000" marR="0" lvl="8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Ninth level</a:t>
            </a:r>
          </a:p>
          <a:p>
            <a:pPr lvl="4"/>
            <a:endParaRPr lang="en-GB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rgbClr val="464646"/>
                </a:solidFill>
              </a:rPr>
              <a:t>© King.com Ltd 2017 – Commercially confidential</a:t>
            </a:r>
            <a:endParaRPr lang="en-GB" dirty="0" smtClean="0">
              <a:solidFill>
                <a:srgbClr val="464646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510800" y="6405149"/>
            <a:ext cx="5940000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effectLst/>
                <a:latin typeface="+mn-lt"/>
                <a:cs typeface="Super Grotesk Offc Pro" panose="020B0504020101020102" pitchFamily="34" charset="0"/>
              </a:defRPr>
            </a:lvl1pPr>
          </a:lstStyle>
          <a:p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450990" y="6405149"/>
            <a:ext cx="721574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latin typeface="+mn-lt"/>
                <a:cs typeface="Super Grotesk Offc Pro" panose="020B0504020101020102" pitchFamily="34" charset="0"/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246282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788" y="6220800"/>
            <a:ext cx="55797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13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9" r:id="rId9"/>
    <p:sldLayoutId id="2147483720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100" baseline="0">
          <a:solidFill>
            <a:schemeClr val="accent3"/>
          </a:solidFill>
          <a:latin typeface="+mn-lt"/>
          <a:ea typeface="+mj-ea"/>
          <a:cs typeface="Super Grotesk Offc Pro" panose="020B0504020101020102" pitchFamily="34" charset="0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3"/>
        </a:buClr>
        <a:buFont typeface="Arial" panose="020B0604020202020204" pitchFamily="34" charset="0"/>
        <a:buChar char="•"/>
        <a:defRPr sz="22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1pPr>
      <a:lvl2pPr marL="35877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2"/>
        </a:buClr>
        <a:buFont typeface="Arial" panose="020B0604020202020204" pitchFamily="34" charset="0"/>
        <a:buChar char="•"/>
        <a:defRPr sz="20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2pPr>
      <a:lvl3pPr marL="536575" indent="-177800" algn="l" defTabSz="914400" rtl="0" eaLnBrk="1" latinLnBrk="0" hangingPunct="1">
        <a:spcBef>
          <a:spcPts val="6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3pPr>
      <a:lvl4pPr marL="719138" indent="-182563" algn="l" defTabSz="914400" rtl="0" eaLnBrk="1" latinLnBrk="0" hangingPunct="1">
        <a:spcBef>
          <a:spcPts val="600"/>
        </a:spcBef>
        <a:spcAft>
          <a:spcPts val="0"/>
        </a:spcAft>
        <a:buClr>
          <a:schemeClr val="accent4"/>
        </a:buClr>
        <a:buFont typeface="Arial" panose="020B0604020202020204" pitchFamily="34" charset="0"/>
        <a:buChar char="•"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4pPr>
      <a:lvl5pPr marL="89852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5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5pPr>
      <a:lvl6pPr marL="108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6pPr>
      <a:lvl7pPr marL="126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7pPr>
      <a:lvl8pPr marL="144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8pPr>
      <a:lvl9pPr marL="162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09">
          <p15:clr>
            <a:srgbClr val="F26B43"/>
          </p15:clr>
        </p15:guide>
        <p15:guide id="4" pos="7436">
          <p15:clr>
            <a:srgbClr val="F26B43"/>
          </p15:clr>
        </p15:guide>
        <p15:guide id="5" orient="horz" pos="3827">
          <p15:clr>
            <a:srgbClr val="F26B43"/>
          </p15:clr>
        </p15:guide>
        <p15:guide id="6" orient="horz" pos="756">
          <p15:clr>
            <a:srgbClr val="F26B43"/>
          </p15:clr>
        </p15:guide>
        <p15:guide id="7" orient="horz" pos="8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15380" y="476248"/>
            <a:ext cx="11268000" cy="126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15380" y="1772816"/>
            <a:ext cx="11268000" cy="428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  <a:p>
            <a:pPr marL="1080000" marR="0" lvl="5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Sixth level</a:t>
            </a:r>
          </a:p>
          <a:p>
            <a:pPr marL="1260000" marR="0" lvl="6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Seventh level</a:t>
            </a:r>
          </a:p>
          <a:p>
            <a:pPr marL="1440000" marR="0" lvl="7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Eight level</a:t>
            </a:r>
          </a:p>
          <a:p>
            <a:pPr marL="1620000" marR="0" lvl="8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Ninth level</a:t>
            </a:r>
          </a:p>
          <a:p>
            <a:pPr lvl="4"/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510800" y="6405149"/>
            <a:ext cx="5940000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effectLst/>
                <a:latin typeface="+mn-lt"/>
                <a:cs typeface="Super Grotesk Offc Pro" panose="020B0504020101020102" pitchFamily="34" charset="0"/>
              </a:defRPr>
            </a:lvl1pPr>
          </a:lstStyle>
          <a:p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450990" y="6405149"/>
            <a:ext cx="721574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latin typeface="+mn-lt"/>
                <a:cs typeface="Super Grotesk Offc Pro" panose="020B0504020101020102" pitchFamily="34" charset="0"/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rgbClr val="464646"/>
                </a:solidFill>
              </a:rPr>
              <a:t>© King.com Ltd 2017 – Commercially confidential</a:t>
            </a:r>
            <a:endParaRPr lang="en-GB" dirty="0" smtClean="0">
              <a:solidFill>
                <a:srgbClr val="464646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303116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788" y="6220800"/>
            <a:ext cx="55797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01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1" r:id="rId9"/>
    <p:sldLayoutId id="2147483732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100" baseline="0">
          <a:solidFill>
            <a:schemeClr val="accent4"/>
          </a:solidFill>
          <a:latin typeface="+mn-lt"/>
          <a:ea typeface="+mj-ea"/>
          <a:cs typeface="Super Grotesk Offc Pro" panose="020B0504020101020102" pitchFamily="34" charset="0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4"/>
        </a:buClr>
        <a:buFont typeface="Arial" panose="020B0604020202020204" pitchFamily="34" charset="0"/>
        <a:buChar char="•"/>
        <a:defRPr sz="22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1pPr>
      <a:lvl2pPr marL="35877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defRPr sz="20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2pPr>
      <a:lvl3pPr marL="536575" indent="-177800" algn="l" defTabSz="914400" rtl="0" eaLnBrk="1" latinLnBrk="0" hangingPunct="1">
        <a:spcBef>
          <a:spcPts val="600"/>
        </a:spcBef>
        <a:spcAft>
          <a:spcPts val="0"/>
        </a:spcAft>
        <a:buClr>
          <a:schemeClr val="accent2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3pPr>
      <a:lvl4pPr marL="719138" indent="-182563" algn="l" defTabSz="914400" rtl="0" eaLnBrk="1" latinLnBrk="0" hangingPunct="1">
        <a:spcBef>
          <a:spcPts val="600"/>
        </a:spcBef>
        <a:spcAft>
          <a:spcPts val="0"/>
        </a:spcAft>
        <a:buClr>
          <a:schemeClr val="accent3"/>
        </a:buClr>
        <a:buFont typeface="Arial" panose="020B0604020202020204" pitchFamily="34" charset="0"/>
        <a:buChar char="•"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4pPr>
      <a:lvl5pPr marL="89852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5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5pPr>
      <a:lvl6pPr marL="108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6pPr>
      <a:lvl7pPr marL="126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7pPr>
      <a:lvl8pPr marL="144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8pPr>
      <a:lvl9pPr marL="162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09">
          <p15:clr>
            <a:srgbClr val="F26B43"/>
          </p15:clr>
        </p15:guide>
        <p15:guide id="4" pos="7436">
          <p15:clr>
            <a:srgbClr val="F26B43"/>
          </p15:clr>
        </p15:guide>
        <p15:guide id="5" orient="horz" pos="3827">
          <p15:clr>
            <a:srgbClr val="F26B43"/>
          </p15:clr>
        </p15:guide>
        <p15:guide id="6" orient="horz" pos="756">
          <p15:clr>
            <a:srgbClr val="F26B43"/>
          </p15:clr>
        </p15:guide>
        <p15:guide id="7" orient="horz" pos="88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15380" y="476248"/>
            <a:ext cx="11268000" cy="126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15380" y="1772816"/>
            <a:ext cx="11268000" cy="428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  <a:p>
            <a:pPr marL="1080000" marR="0" lvl="5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Sixth level</a:t>
            </a:r>
          </a:p>
          <a:p>
            <a:pPr marL="1260000" marR="0" lvl="6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Seventh level</a:t>
            </a:r>
          </a:p>
          <a:p>
            <a:pPr marL="1440000" marR="0" lvl="7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Eight level</a:t>
            </a:r>
          </a:p>
          <a:p>
            <a:pPr marL="1620000" marR="0" lvl="8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Ninth level</a:t>
            </a:r>
          </a:p>
          <a:p>
            <a:pPr lvl="4"/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510800" y="6405149"/>
            <a:ext cx="5940000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effectLst/>
                <a:latin typeface="+mn-lt"/>
                <a:cs typeface="Super Grotesk Offc Pro" panose="020B0504020101020102" pitchFamily="34" charset="0"/>
              </a:defRPr>
            </a:lvl1pPr>
          </a:lstStyle>
          <a:p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450990" y="6405149"/>
            <a:ext cx="721574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latin typeface="+mn-lt"/>
                <a:cs typeface="Super Grotesk Offc Pro" panose="020B0504020101020102" pitchFamily="34" charset="0"/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rgbClr val="464646"/>
                </a:solidFill>
              </a:rPr>
              <a:t>© King.com Ltd 2017 – Commercially confidential</a:t>
            </a:r>
            <a:endParaRPr lang="en-GB" dirty="0" smtClean="0">
              <a:solidFill>
                <a:srgbClr val="464646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9892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788" y="6220800"/>
            <a:ext cx="55797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82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3" r:id="rId9"/>
    <p:sldLayoutId id="2147483744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100" baseline="0">
          <a:solidFill>
            <a:schemeClr val="accent5"/>
          </a:solidFill>
          <a:latin typeface="+mn-lt"/>
          <a:ea typeface="+mj-ea"/>
          <a:cs typeface="Super Grotesk Offc Pro" panose="020B0504020101020102" pitchFamily="34" charset="0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5"/>
        </a:buClr>
        <a:buFont typeface="Arial" panose="020B0604020202020204" pitchFamily="34" charset="0"/>
        <a:buChar char="•"/>
        <a:defRPr sz="22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1pPr>
      <a:lvl2pPr marL="35877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defRPr sz="20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2pPr>
      <a:lvl3pPr marL="536575" indent="-177800" algn="l" defTabSz="914400" rtl="0" eaLnBrk="1" latinLnBrk="0" hangingPunct="1">
        <a:spcBef>
          <a:spcPts val="600"/>
        </a:spcBef>
        <a:spcAft>
          <a:spcPts val="0"/>
        </a:spcAft>
        <a:buClr>
          <a:schemeClr val="accent2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3pPr>
      <a:lvl4pPr marL="719138" indent="-182563" algn="l" defTabSz="914400" rtl="0" eaLnBrk="1" latinLnBrk="0" hangingPunct="1">
        <a:spcBef>
          <a:spcPts val="600"/>
        </a:spcBef>
        <a:spcAft>
          <a:spcPts val="0"/>
        </a:spcAft>
        <a:buClr>
          <a:schemeClr val="accent3"/>
        </a:buClr>
        <a:buFont typeface="Arial" panose="020B0604020202020204" pitchFamily="34" charset="0"/>
        <a:buChar char="•"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4pPr>
      <a:lvl5pPr marL="89852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4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5pPr>
      <a:lvl6pPr marL="108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6pPr>
      <a:lvl7pPr marL="126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7pPr>
      <a:lvl8pPr marL="144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8pPr>
      <a:lvl9pPr marL="162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09">
          <p15:clr>
            <a:srgbClr val="F26B43"/>
          </p15:clr>
        </p15:guide>
        <p15:guide id="4" pos="7436">
          <p15:clr>
            <a:srgbClr val="F26B43"/>
          </p15:clr>
        </p15:guide>
        <p15:guide id="5" orient="horz" pos="3827">
          <p15:clr>
            <a:srgbClr val="F26B43"/>
          </p15:clr>
        </p15:guide>
        <p15:guide id="6" orient="horz" pos="756">
          <p15:clr>
            <a:srgbClr val="F26B43"/>
          </p15:clr>
        </p15:guide>
        <p15:guide id="7" orient="horz" pos="88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15380" y="476248"/>
            <a:ext cx="11268000" cy="126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15380" y="1772816"/>
            <a:ext cx="11268000" cy="428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  <a:p>
            <a:pPr marL="1080000" marR="0" lvl="5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Sixth level</a:t>
            </a:r>
          </a:p>
          <a:p>
            <a:pPr marL="1260000" marR="0" lvl="6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Seventh level</a:t>
            </a:r>
          </a:p>
          <a:p>
            <a:pPr marL="1440000" marR="0" lvl="7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Eight level</a:t>
            </a:r>
          </a:p>
          <a:p>
            <a:pPr marL="1620000" marR="0" lvl="8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Ninth level</a:t>
            </a:r>
          </a:p>
          <a:p>
            <a:pPr lvl="4"/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510800" y="6405149"/>
            <a:ext cx="5940000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effectLst/>
                <a:latin typeface="+mn-lt"/>
                <a:cs typeface="Super Grotesk Offc Pro" panose="020B0504020101020102" pitchFamily="34" charset="0"/>
              </a:defRPr>
            </a:lvl1pPr>
          </a:lstStyle>
          <a:p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450990" y="6405149"/>
            <a:ext cx="721574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latin typeface="+mn-lt"/>
                <a:cs typeface="Super Grotesk Offc Pro" panose="020B0504020101020102" pitchFamily="34" charset="0"/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rgbClr val="464646"/>
                </a:solidFill>
              </a:rPr>
              <a:t>© King.com Ltd 2017 – Commercially confidential</a:t>
            </a:r>
            <a:endParaRPr lang="en-GB" dirty="0" smtClean="0">
              <a:solidFill>
                <a:srgbClr val="464646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788" y="6220800"/>
            <a:ext cx="557970" cy="381600"/>
          </a:xfrm>
          <a:prstGeom prst="rect">
            <a:avLst/>
          </a:prstGeom>
        </p:spPr>
      </p:pic>
      <p:pic>
        <p:nvPicPr>
          <p:cNvPr id="4" name="Bildobjekt 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3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38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100" baseline="0">
          <a:solidFill>
            <a:schemeClr val="accent6"/>
          </a:solidFill>
          <a:latin typeface="+mn-lt"/>
          <a:ea typeface="+mj-ea"/>
          <a:cs typeface="Super Grotesk Offc Pro" panose="020B0504020101020102" pitchFamily="34" charset="0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6"/>
        </a:buClr>
        <a:buFont typeface="Arial" panose="020B0604020202020204" pitchFamily="34" charset="0"/>
        <a:buChar char="•"/>
        <a:defRPr sz="22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1pPr>
      <a:lvl2pPr marL="35877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defRPr sz="20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2pPr>
      <a:lvl3pPr marL="536575" indent="-177800" algn="l" defTabSz="914400" rtl="0" eaLnBrk="1" latinLnBrk="0" hangingPunct="1">
        <a:spcBef>
          <a:spcPts val="600"/>
        </a:spcBef>
        <a:spcAft>
          <a:spcPts val="0"/>
        </a:spcAft>
        <a:buClr>
          <a:schemeClr val="accent2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3pPr>
      <a:lvl4pPr marL="719138" indent="-182563" algn="l" defTabSz="914400" rtl="0" eaLnBrk="1" latinLnBrk="0" hangingPunct="1">
        <a:spcBef>
          <a:spcPts val="600"/>
        </a:spcBef>
        <a:spcAft>
          <a:spcPts val="0"/>
        </a:spcAft>
        <a:buClr>
          <a:schemeClr val="accent3"/>
        </a:buClr>
        <a:buFont typeface="Arial" panose="020B0604020202020204" pitchFamily="34" charset="0"/>
        <a:buChar char="•"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4pPr>
      <a:lvl5pPr marL="89852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4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5pPr>
      <a:lvl6pPr marL="108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6pPr>
      <a:lvl7pPr marL="126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7pPr>
      <a:lvl8pPr marL="144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8pPr>
      <a:lvl9pPr marL="162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09">
          <p15:clr>
            <a:srgbClr val="F26B43"/>
          </p15:clr>
        </p15:guide>
        <p15:guide id="4" pos="7436">
          <p15:clr>
            <a:srgbClr val="F26B43"/>
          </p15:clr>
        </p15:guide>
        <p15:guide id="5" orient="horz" pos="3827">
          <p15:clr>
            <a:srgbClr val="F26B43"/>
          </p15:clr>
        </p15:guide>
        <p15:guide id="6" orient="horz" pos="756">
          <p15:clr>
            <a:srgbClr val="F26B43"/>
          </p15:clr>
        </p15:guide>
        <p15:guide id="7" orient="horz" pos="888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15380" y="476248"/>
            <a:ext cx="11268000" cy="126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15380" y="1772816"/>
            <a:ext cx="11268000" cy="428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  <a:p>
            <a:pPr lvl="5"/>
            <a:r>
              <a:rPr lang="en-GB" dirty="0" smtClean="0"/>
              <a:t>Sixth level</a:t>
            </a:r>
          </a:p>
          <a:p>
            <a:pPr lvl="6"/>
            <a:r>
              <a:rPr lang="en-GB" dirty="0" smtClean="0"/>
              <a:t>Seventh level</a:t>
            </a:r>
          </a:p>
          <a:p>
            <a:pPr lvl="7"/>
            <a:r>
              <a:rPr lang="en-GB" dirty="0" smtClean="0"/>
              <a:t>Eight level</a:t>
            </a:r>
          </a:p>
          <a:p>
            <a:pPr lvl="8"/>
            <a:r>
              <a:rPr lang="en-GB" dirty="0" smtClean="0"/>
              <a:t>Ninth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510800" y="6405149"/>
            <a:ext cx="5940000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chemeClr val="bg1"/>
                </a:solidFill>
                <a:effectLst/>
                <a:latin typeface="+mn-lt"/>
                <a:cs typeface="Super Grotesk Offc Pro" panose="020B0504020101020102" pitchFamily="34" charset="0"/>
              </a:defRPr>
            </a:lvl1pPr>
          </a:lstStyle>
          <a:p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450990" y="6405149"/>
            <a:ext cx="721574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chemeClr val="bg1"/>
                </a:solidFill>
                <a:latin typeface="+mn-lt"/>
                <a:cs typeface="Super Grotesk Offc Pro" panose="020B0504020101020102" pitchFamily="34" charset="0"/>
              </a:defRPr>
            </a:lvl1pPr>
          </a:lstStyle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</a:rPr>
              <a:t>© King.com Ltd 2017 – Commercially confidential</a:t>
            </a:r>
            <a:endParaRPr lang="en-GB" dirty="0" smtClean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pic>
        <p:nvPicPr>
          <p:cNvPr id="10" name="Picture 1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345" y="6220800"/>
            <a:ext cx="550856" cy="3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726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100" baseline="0">
          <a:solidFill>
            <a:schemeClr val="bg1"/>
          </a:solidFill>
          <a:latin typeface="+mn-lt"/>
          <a:ea typeface="+mj-ea"/>
          <a:cs typeface="Super Grotesk Offc Pro" panose="020B0504020101020102" pitchFamily="34" charset="0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2200" kern="1200" spc="-40" baseline="0">
          <a:solidFill>
            <a:schemeClr val="bg1"/>
          </a:solidFill>
          <a:latin typeface="+mn-lt"/>
          <a:ea typeface="+mn-ea"/>
          <a:cs typeface="Super Grotesk Offc Pro" panose="020B0504020101020102" pitchFamily="34" charset="0"/>
        </a:defRPr>
      </a:lvl1pPr>
      <a:lvl2pPr marL="35877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2000" kern="1200" spc="-40" baseline="0">
          <a:solidFill>
            <a:schemeClr val="bg1"/>
          </a:solidFill>
          <a:latin typeface="+mn-lt"/>
          <a:ea typeface="+mn-ea"/>
          <a:cs typeface="Super Grotesk Offc Pro" panose="020B0504020101020102" pitchFamily="34" charset="0"/>
        </a:defRPr>
      </a:lvl2pPr>
      <a:lvl3pPr marL="536575" indent="-177800" algn="l" defTabSz="914400" rtl="0" eaLnBrk="1" latinLnBrk="0" hangingPunct="1">
        <a:spcBef>
          <a:spcPts val="6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tabLst/>
        <a:defRPr sz="1800" kern="1200" spc="-40" baseline="0">
          <a:solidFill>
            <a:schemeClr val="bg1"/>
          </a:solidFill>
          <a:latin typeface="+mn-lt"/>
          <a:ea typeface="+mn-ea"/>
          <a:cs typeface="Super Grotesk Offc Pro" panose="020B0504020101020102" pitchFamily="34" charset="0"/>
        </a:defRPr>
      </a:lvl3pPr>
      <a:lvl4pPr marL="719138" indent="-182563" algn="l" defTabSz="914400" rtl="0" eaLnBrk="1" latinLnBrk="0" hangingPunct="1">
        <a:spcBef>
          <a:spcPts val="6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800" kern="1200" spc="-40" baseline="0">
          <a:solidFill>
            <a:schemeClr val="bg1"/>
          </a:solidFill>
          <a:latin typeface="+mn-lt"/>
          <a:ea typeface="+mn-ea"/>
          <a:cs typeface="Super Grotesk Offc Pro" panose="020B0504020101020102" pitchFamily="34" charset="0"/>
        </a:defRPr>
      </a:lvl4pPr>
      <a:lvl5pPr marL="89852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tabLst/>
        <a:defRPr sz="1800" kern="1200" spc="-40" baseline="0">
          <a:solidFill>
            <a:schemeClr val="bg1"/>
          </a:solidFill>
          <a:latin typeface="+mn-lt"/>
          <a:ea typeface="+mn-ea"/>
          <a:cs typeface="Super Grotesk Offc Pro" panose="020B0504020101020102" pitchFamily="34" charset="0"/>
        </a:defRPr>
      </a:lvl5pPr>
      <a:lvl6pPr marL="108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bg1"/>
        </a:buClr>
        <a:buSzTx/>
        <a:buFont typeface="Arial" panose="020B0604020202020204" pitchFamily="34" charset="0"/>
        <a:buChar char="•"/>
        <a:tabLst/>
        <a:defRPr sz="1800" kern="1200">
          <a:solidFill>
            <a:srgbClr val="FFFFFF"/>
          </a:solidFill>
          <a:latin typeface="+mn-lt"/>
          <a:ea typeface="+mn-ea"/>
          <a:cs typeface="+mn-cs"/>
        </a:defRPr>
      </a:lvl6pPr>
      <a:lvl7pPr marL="126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bg1"/>
        </a:buClr>
        <a:buSzTx/>
        <a:buFont typeface="Arial" panose="020B0604020202020204" pitchFamily="34" charset="0"/>
        <a:buChar char="•"/>
        <a:tabLst/>
        <a:defRPr sz="1800" kern="1200">
          <a:solidFill>
            <a:schemeClr val="bg1"/>
          </a:solidFill>
          <a:latin typeface="+mn-lt"/>
          <a:ea typeface="+mn-ea"/>
          <a:cs typeface="+mn-cs"/>
        </a:defRPr>
      </a:lvl7pPr>
      <a:lvl8pPr marL="144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bg1"/>
        </a:buClr>
        <a:buSzTx/>
        <a:buFont typeface="Arial" panose="020B0604020202020204" pitchFamily="34" charset="0"/>
        <a:buChar char="•"/>
        <a:tabLst/>
        <a:defRPr sz="1800" kern="1200">
          <a:solidFill>
            <a:schemeClr val="bg1"/>
          </a:solidFill>
          <a:latin typeface="+mn-lt"/>
          <a:ea typeface="+mn-ea"/>
          <a:cs typeface="+mn-cs"/>
        </a:defRPr>
      </a:lvl8pPr>
      <a:lvl9pPr marL="162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bg1"/>
        </a:buClr>
        <a:buSzTx/>
        <a:buFont typeface="Arial" panose="020B0604020202020204" pitchFamily="34" charset="0"/>
        <a:buChar char="•"/>
        <a:tabLst/>
        <a:defRPr sz="18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09">
          <p15:clr>
            <a:srgbClr val="F26B43"/>
          </p15:clr>
        </p15:guide>
        <p15:guide id="4" pos="7436">
          <p15:clr>
            <a:srgbClr val="F26B43"/>
          </p15:clr>
        </p15:guide>
        <p15:guide id="5" orient="horz" pos="3827">
          <p15:clr>
            <a:srgbClr val="F26B43"/>
          </p15:clr>
        </p15:guide>
        <p15:guide id="6" orient="horz" pos="756">
          <p15:clr>
            <a:srgbClr val="F26B43"/>
          </p15:clr>
        </p15:guide>
        <p15:guide id="7" orient="horz" pos="888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15380" y="476248"/>
            <a:ext cx="11268000" cy="126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15380" y="1772816"/>
            <a:ext cx="11268000" cy="428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  <a:p>
            <a:pPr lvl="5"/>
            <a:r>
              <a:rPr lang="en-GB" dirty="0" smtClean="0"/>
              <a:t>Sixth level</a:t>
            </a:r>
          </a:p>
          <a:p>
            <a:pPr lvl="6"/>
            <a:r>
              <a:rPr lang="en-GB" dirty="0" smtClean="0"/>
              <a:t>Seventh level</a:t>
            </a:r>
          </a:p>
          <a:p>
            <a:pPr lvl="7"/>
            <a:r>
              <a:rPr lang="en-GB" dirty="0" smtClean="0"/>
              <a:t>Eight level</a:t>
            </a:r>
          </a:p>
          <a:p>
            <a:pPr lvl="8"/>
            <a:r>
              <a:rPr lang="en-GB" dirty="0" smtClean="0"/>
              <a:t>Ninth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510800" y="6405149"/>
            <a:ext cx="5940000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chemeClr val="tx1"/>
                </a:solidFill>
                <a:effectLst/>
                <a:latin typeface="+mn-lt"/>
                <a:cs typeface="Super Grotesk Offc Pro" panose="020B0504020101020102" pitchFamily="34" charset="0"/>
              </a:defRPr>
            </a:lvl1pPr>
          </a:lstStyle>
          <a:p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450990" y="6405149"/>
            <a:ext cx="721574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chemeClr val="tx1"/>
                </a:solidFill>
                <a:latin typeface="+mn-lt"/>
                <a:cs typeface="Super Grotesk Offc Pro" panose="020B0504020101020102" pitchFamily="34" charset="0"/>
              </a:defRPr>
            </a:lvl1pPr>
          </a:lstStyle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tx1"/>
                </a:solidFill>
              </a:rPr>
              <a:t>© King.com Ltd 2017 – Commercially confidential</a:t>
            </a:r>
            <a:endParaRPr lang="en-GB" dirty="0" smtClean="0">
              <a:solidFill>
                <a:schemeClr val="tx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pic>
        <p:nvPicPr>
          <p:cNvPr id="10" name="Picture 1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344" y="6221066"/>
            <a:ext cx="550856" cy="38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56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100" baseline="0">
          <a:solidFill>
            <a:schemeClr val="tx1"/>
          </a:solidFill>
          <a:latin typeface="+mn-lt"/>
          <a:ea typeface="+mj-ea"/>
          <a:cs typeface="Super Grotesk Offc Pro" panose="020B0504020101020102" pitchFamily="34" charset="0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defRPr sz="2200" kern="1200" spc="-40" baseline="0">
          <a:solidFill>
            <a:schemeClr val="tx1"/>
          </a:solidFill>
          <a:latin typeface="+mn-lt"/>
          <a:ea typeface="+mn-ea"/>
          <a:cs typeface="Super Grotesk Offc Pro" panose="020B0504020101020102" pitchFamily="34" charset="0"/>
        </a:defRPr>
      </a:lvl1pPr>
      <a:lvl2pPr marL="35877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defRPr sz="2000" kern="1200" spc="-40" baseline="0">
          <a:solidFill>
            <a:schemeClr val="tx1"/>
          </a:solidFill>
          <a:latin typeface="+mn-lt"/>
          <a:ea typeface="+mn-ea"/>
          <a:cs typeface="Super Grotesk Offc Pro" panose="020B0504020101020102" pitchFamily="34" charset="0"/>
        </a:defRPr>
      </a:lvl2pPr>
      <a:lvl3pPr marL="536575" indent="-177800" algn="l" defTabSz="914400" rtl="0" eaLnBrk="1" latinLnBrk="0" hangingPunct="1"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1800" kern="1200" spc="-40" baseline="0">
          <a:solidFill>
            <a:schemeClr val="tx1"/>
          </a:solidFill>
          <a:latin typeface="+mn-lt"/>
          <a:ea typeface="+mn-ea"/>
          <a:cs typeface="Super Grotesk Offc Pro" panose="020B0504020101020102" pitchFamily="34" charset="0"/>
        </a:defRPr>
      </a:lvl3pPr>
      <a:lvl4pPr marL="719138" indent="-182563" algn="l" defTabSz="914400" rtl="0" eaLnBrk="1" latinLnBrk="0" hangingPunct="1"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defRPr sz="1800" kern="1200" spc="-40" baseline="0">
          <a:solidFill>
            <a:schemeClr val="tx1"/>
          </a:solidFill>
          <a:latin typeface="+mn-lt"/>
          <a:ea typeface="+mn-ea"/>
          <a:cs typeface="Super Grotesk Offc Pro" panose="020B0504020101020102" pitchFamily="34" charset="0"/>
        </a:defRPr>
      </a:lvl4pPr>
      <a:lvl5pPr marL="89852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1800" kern="1200" spc="-40" baseline="0">
          <a:solidFill>
            <a:schemeClr val="tx1"/>
          </a:solidFill>
          <a:latin typeface="+mn-lt"/>
          <a:ea typeface="+mn-ea"/>
          <a:cs typeface="Super Grotesk Offc Pro" panose="020B0504020101020102" pitchFamily="34" charset="0"/>
        </a:defRPr>
      </a:lvl5pPr>
      <a:lvl6pPr marL="108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SzTx/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26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SzTx/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44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SzTx/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SzTx/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09">
          <p15:clr>
            <a:srgbClr val="F26B43"/>
          </p15:clr>
        </p15:guide>
        <p15:guide id="4" pos="7436">
          <p15:clr>
            <a:srgbClr val="F26B43"/>
          </p15:clr>
        </p15:guide>
        <p15:guide id="5" orient="horz" pos="3827">
          <p15:clr>
            <a:srgbClr val="F26B43"/>
          </p15:clr>
        </p15:guide>
        <p15:guide id="6" orient="horz" pos="756">
          <p15:clr>
            <a:srgbClr val="F26B43"/>
          </p15:clr>
        </p15:guide>
        <p15:guide id="7" orient="horz" pos="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6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4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4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5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4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5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6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42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457200"/>
            <a:ext cx="11268000" cy="1260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8833"/>
                </a:solidFill>
              </a:rPr>
              <a:t>Higher efficiency on progression</a:t>
            </a:r>
            <a:endParaRPr lang="en-US" dirty="0">
              <a:solidFill>
                <a:srgbClr val="FF883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10</a:t>
            </a:fld>
            <a:endParaRPr lang="en-GB" dirty="0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4277614"/>
              </p:ext>
            </p:extLst>
          </p:nvPr>
        </p:nvGraphicFramePr>
        <p:xfrm>
          <a:off x="4343400" y="1905000"/>
          <a:ext cx="5791200" cy="358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3549891"/>
              </p:ext>
            </p:extLst>
          </p:nvPr>
        </p:nvGraphicFramePr>
        <p:xfrm>
          <a:off x="533400" y="3124200"/>
          <a:ext cx="3124200" cy="2057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91300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467100" y="1302582"/>
            <a:ext cx="5448300" cy="1260000"/>
          </a:xfrm>
        </p:spPr>
        <p:txBody>
          <a:bodyPr/>
          <a:lstStyle/>
          <a:p>
            <a:r>
              <a:rPr lang="sv-SE" dirty="0" smtClean="0">
                <a:solidFill>
                  <a:srgbClr val="FA4092"/>
                </a:solidFill>
              </a:rPr>
              <a:t>Higher Gross Booking ?</a:t>
            </a:r>
            <a:endParaRPr lang="sv-SE" dirty="0">
              <a:solidFill>
                <a:srgbClr val="FA4092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1943100" y="3199365"/>
            <a:ext cx="2819400" cy="9906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2400" dirty="0" smtClean="0">
                <a:solidFill>
                  <a:srgbClr val="FA4092"/>
                </a:solidFill>
              </a:rPr>
              <a:t>Better on-boarding experience</a:t>
            </a:r>
            <a:endParaRPr lang="sv-SE" sz="2400" dirty="0">
              <a:solidFill>
                <a:srgbClr val="FA409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010400" y="3180703"/>
            <a:ext cx="2819400" cy="9906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2400" dirty="0">
                <a:solidFill>
                  <a:srgbClr val="FA4092"/>
                </a:solidFill>
              </a:rPr>
              <a:t>Faster content consumptioin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15000" y="3337449"/>
            <a:ext cx="609601" cy="6771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sv-SE" sz="4400" dirty="0">
                <a:solidFill>
                  <a:srgbClr val="FA4092"/>
                </a:solidFill>
              </a:rPr>
              <a:t>+</a:t>
            </a:r>
            <a:endParaRPr lang="sv-SE" sz="4400" dirty="0" smtClean="0">
              <a:solidFill>
                <a:srgbClr val="FA40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050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380" y="187800"/>
            <a:ext cx="11268000" cy="1260000"/>
          </a:xfrm>
        </p:spPr>
        <p:txBody>
          <a:bodyPr/>
          <a:lstStyle/>
          <a:p>
            <a:r>
              <a:rPr lang="sv-SE" altLang="zh-CN" dirty="0">
                <a:solidFill>
                  <a:srgbClr val="00B67D"/>
                </a:solidFill>
              </a:rPr>
              <a:t>Better on-boarding experience</a:t>
            </a:r>
            <a:endParaRPr lang="sv-S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12</a:t>
            </a:fld>
            <a:endParaRPr lang="en-GB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2796521"/>
              </p:ext>
            </p:extLst>
          </p:nvPr>
        </p:nvGraphicFramePr>
        <p:xfrm>
          <a:off x="3581400" y="1828800"/>
          <a:ext cx="5608782" cy="3927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56138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457200"/>
            <a:ext cx="11268000" cy="1260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B67D"/>
                </a:solidFill>
              </a:rPr>
              <a:t>Faster content consumption</a:t>
            </a:r>
            <a:endParaRPr lang="en-US" dirty="0">
              <a:solidFill>
                <a:srgbClr val="00B67D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13</a:t>
            </a:fld>
            <a:endParaRPr lang="en-GB" dirty="0"/>
          </a:p>
        </p:txBody>
      </p:sp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1943515"/>
              </p:ext>
            </p:extLst>
          </p:nvPr>
        </p:nvGraphicFramePr>
        <p:xfrm>
          <a:off x="3352800" y="1717200"/>
          <a:ext cx="5486400" cy="3997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59556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457200"/>
            <a:ext cx="11268000" cy="1260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B67D"/>
                </a:solidFill>
              </a:rPr>
              <a:t>On-boarding experience x Faster content consumption</a:t>
            </a:r>
            <a:endParaRPr lang="en-US" dirty="0">
              <a:solidFill>
                <a:srgbClr val="00B67D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14</a:t>
            </a:fld>
            <a:endParaRPr lang="en-GB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4529067"/>
              </p:ext>
            </p:extLst>
          </p:nvPr>
        </p:nvGraphicFramePr>
        <p:xfrm>
          <a:off x="3505200" y="2057400"/>
          <a:ext cx="4724400" cy="312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Content Placeholder 4"/>
          <p:cNvSpPr>
            <a:spLocks noGrp="1"/>
          </p:cNvSpPr>
          <p:nvPr>
            <p:ph idx="1"/>
          </p:nvPr>
        </p:nvSpPr>
        <p:spPr>
          <a:xfrm>
            <a:off x="533400" y="3429000"/>
            <a:ext cx="3066020" cy="1046584"/>
          </a:xfrm>
        </p:spPr>
        <p:txBody>
          <a:bodyPr/>
          <a:lstStyle/>
          <a:p>
            <a:pPr marL="0" indent="0">
              <a:buNone/>
            </a:pPr>
            <a:r>
              <a:rPr lang="sv-SE" altLang="zh-CN" dirty="0" smtClean="0">
                <a:solidFill>
                  <a:srgbClr val="00B67D"/>
                </a:solidFill>
              </a:rPr>
              <a:t>Who are the converters?</a:t>
            </a:r>
            <a:endParaRPr lang="sv-SE" dirty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 bwMode="gray">
          <a:xfrm>
            <a:off x="8917980" y="3733800"/>
            <a:ext cx="3066020" cy="104658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9388" indent="-1793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 spc="-40" baseline="0">
                <a:solidFill>
                  <a:srgbClr val="464646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358775" indent="-179388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 spc="-40" baseline="0">
                <a:solidFill>
                  <a:srgbClr val="464646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2pPr>
            <a:lvl3pPr marL="536575" indent="-17780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tabLst/>
              <a:defRPr sz="1800" kern="1200" spc="-40" baseline="0">
                <a:solidFill>
                  <a:srgbClr val="464646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3pPr>
            <a:lvl4pPr marL="719138" indent="-182563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 spc="-40" baseline="0">
                <a:solidFill>
                  <a:srgbClr val="464646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4pPr>
            <a:lvl5pPr marL="898525" indent="-179388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tabLst/>
              <a:defRPr sz="1800" kern="1200" spc="-40" baseline="0">
                <a:solidFill>
                  <a:srgbClr val="464646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5pPr>
            <a:lvl6pPr marL="1080000" indent="-180000" algn="l" defTabSz="914400" rtl="0" eaLnBrk="1" latinLnBrk="0" hangingPunct="1">
              <a:spcBef>
                <a:spcPts val="6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lang="en-US" sz="1800" kern="1200" spc="-40" baseline="0" dirty="0" smtClean="0">
                <a:solidFill>
                  <a:srgbClr val="464646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6pPr>
            <a:lvl7pPr marL="1260000" indent="-180000" algn="l" defTabSz="914400" rtl="0" eaLnBrk="1" latinLnBrk="0" hangingPunct="1">
              <a:spcBef>
                <a:spcPts val="6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lang="en-US" sz="1800" kern="1200" spc="-40" baseline="0" dirty="0" smtClean="0">
                <a:solidFill>
                  <a:srgbClr val="464646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7pPr>
            <a:lvl8pPr marL="1439863" indent="-179388" algn="l" defTabSz="914400" rtl="0" eaLnBrk="1" latinLnBrk="0" hangingPunct="1">
              <a:spcBef>
                <a:spcPts val="6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lang="en-US" sz="1800" kern="1200" spc="-40" baseline="0" dirty="0" smtClean="0">
                <a:solidFill>
                  <a:srgbClr val="464646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8pPr>
            <a:lvl9pPr marL="1620000" indent="-180000" algn="l" defTabSz="914400" rtl="0" eaLnBrk="1" latinLnBrk="0" hangingPunct="1">
              <a:spcBef>
                <a:spcPts val="6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lang="en-GB" sz="1800" kern="1200" spc="-40" baseline="0" dirty="0">
                <a:solidFill>
                  <a:srgbClr val="464646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v-SE" dirty="0" smtClean="0">
                <a:solidFill>
                  <a:srgbClr val="00B67D"/>
                </a:solidFill>
              </a:rPr>
              <a:t>Where did the conversion happen? 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140146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457200"/>
            <a:ext cx="11268000" cy="1260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B67D"/>
                </a:solidFill>
              </a:rPr>
              <a:t>Further information</a:t>
            </a:r>
            <a:endParaRPr lang="en-US" dirty="0">
              <a:solidFill>
                <a:srgbClr val="00B67D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9041290" y="3398825"/>
            <a:ext cx="2819400" cy="9906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2400" dirty="0" smtClean="0">
                <a:solidFill>
                  <a:srgbClr val="FA4092"/>
                </a:solidFill>
              </a:rPr>
              <a:t>Conversion</a:t>
            </a:r>
            <a:endParaRPr lang="sv-SE" sz="2400" dirty="0">
              <a:solidFill>
                <a:srgbClr val="FA409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5800" y="3369256"/>
            <a:ext cx="2819400" cy="9906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2400" dirty="0" smtClean="0">
                <a:solidFill>
                  <a:srgbClr val="FA4092"/>
                </a:solidFill>
              </a:rPr>
              <a:t>Onboarding </a:t>
            </a:r>
            <a:endParaRPr lang="sv-SE" sz="2400" dirty="0">
              <a:solidFill>
                <a:srgbClr val="FA409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38600" y="1676400"/>
            <a:ext cx="2438400" cy="60960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endParaRPr lang="sv-SE" sz="1600" dirty="0" smtClean="0">
              <a:solidFill>
                <a:srgbClr val="40404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57700" y="1679144"/>
            <a:ext cx="2819400" cy="4924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sv-SE" sz="1600" dirty="0" smtClean="0">
                <a:solidFill>
                  <a:srgbClr val="404040"/>
                </a:solidFill>
              </a:rPr>
              <a:t>At what point does a conversion happen[level][product]</a:t>
            </a:r>
            <a:endParaRPr lang="sv-SE" sz="1600" dirty="0" smtClean="0">
              <a:solidFill>
                <a:srgbClr val="40404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57700" y="4648043"/>
            <a:ext cx="3125173" cy="4924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sv-SE" sz="1600" dirty="0" smtClean="0">
                <a:solidFill>
                  <a:srgbClr val="404040"/>
                </a:solidFill>
              </a:rPr>
              <a:t>Gross booking on the same content from same size of population</a:t>
            </a:r>
            <a:endParaRPr lang="sv-SE" sz="1600" dirty="0" smtClean="0">
              <a:solidFill>
                <a:srgbClr val="40404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56727" y="3930073"/>
            <a:ext cx="3277574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sv-SE" sz="1600" dirty="0" smtClean="0">
                <a:solidFill>
                  <a:srgbClr val="404040"/>
                </a:solidFill>
              </a:rPr>
              <a:t>Drop off point</a:t>
            </a:r>
            <a:endParaRPr lang="sv-SE" sz="1600" dirty="0" smtClean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309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380" y="187800"/>
            <a:ext cx="11268000" cy="1260000"/>
          </a:xfrm>
        </p:spPr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16</a:t>
            </a:fld>
            <a:endParaRPr lang="en-GB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560369"/>
              </p:ext>
            </p:extLst>
          </p:nvPr>
        </p:nvGraphicFramePr>
        <p:xfrm>
          <a:off x="7543800" y="472440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4" name="Worksheet" showAsIcon="1" r:id="rId3" imgW="914400" imgH="771480" progId="Excel.Sheet.12">
                  <p:embed/>
                </p:oleObj>
              </mc:Choice>
              <mc:Fallback>
                <p:oleObj name="Worksheet" showAsIcon="1" r:id="rId3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43800" y="472440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30 min yield more sustainable longterm profit by having </a:t>
            </a:r>
            <a:r>
              <a:rPr lang="sv-SE" dirty="0" smtClean="0">
                <a:solidFill>
                  <a:schemeClr val="accent1"/>
                </a:solidFill>
              </a:rPr>
              <a:t>more active paying user</a:t>
            </a:r>
            <a:r>
              <a:rPr lang="sv-SE" dirty="0" smtClean="0"/>
              <a:t>, </a:t>
            </a:r>
            <a:r>
              <a:rPr lang="sv-SE" dirty="0" smtClean="0">
                <a:solidFill>
                  <a:schemeClr val="accent1"/>
                </a:solidFill>
              </a:rPr>
              <a:t>more DAU, a trend of more WAU </a:t>
            </a:r>
            <a:r>
              <a:rPr lang="sv-SE" dirty="0" smtClean="0"/>
              <a:t>and </a:t>
            </a:r>
            <a:r>
              <a:rPr lang="sv-SE" dirty="0" smtClean="0">
                <a:solidFill>
                  <a:schemeClr val="accent1"/>
                </a:solidFill>
              </a:rPr>
              <a:t>slower content consumption</a:t>
            </a:r>
            <a:r>
              <a:rPr lang="sv-SE" dirty="0" smtClean="0"/>
              <a:t> while 5min provides better on-boarding experience and short-term profit with </a:t>
            </a:r>
            <a:r>
              <a:rPr lang="sv-SE" dirty="0" smtClean="0">
                <a:solidFill>
                  <a:schemeClr val="accent1"/>
                </a:solidFill>
              </a:rPr>
              <a:t>hight 2DR </a:t>
            </a:r>
            <a:r>
              <a:rPr lang="sv-SE" dirty="0" smtClean="0">
                <a:solidFill>
                  <a:schemeClr val="tx1"/>
                </a:solidFill>
              </a:rPr>
              <a:t>and more </a:t>
            </a:r>
            <a:r>
              <a:rPr lang="sv-SE" dirty="0" smtClean="0">
                <a:solidFill>
                  <a:schemeClr val="accent1"/>
                </a:solidFill>
              </a:rPr>
              <a:t>first time converter </a:t>
            </a:r>
            <a:endParaRPr lang="sv-SE" dirty="0">
              <a:solidFill>
                <a:schemeClr val="accent1"/>
              </a:solidFill>
            </a:endParaRPr>
          </a:p>
          <a:p>
            <a:endParaRPr lang="sv-SE" dirty="0" smtClean="0"/>
          </a:p>
          <a:p>
            <a:r>
              <a:rPr lang="sv-SE" dirty="0" smtClean="0"/>
              <a:t>Suggestion: implement 30min for the game while optimize the on-boarding experience with edequate life bonus.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10318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</a:t>
            </a:r>
            <a:r>
              <a:rPr lang="en-US" baseline="30000" dirty="0" smtClean="0"/>
              <a:t>th</a:t>
            </a:r>
            <a:r>
              <a:rPr lang="en-US" dirty="0" smtClean="0"/>
              <a:t> Day Retention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17</a:t>
            </a:fld>
            <a:endParaRPr lang="en-GB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3711608"/>
              </p:ext>
            </p:extLst>
          </p:nvPr>
        </p:nvGraphicFramePr>
        <p:xfrm>
          <a:off x="685800" y="1524000"/>
          <a:ext cx="5562600" cy="419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543800" y="1828800"/>
            <a:ext cx="373380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sv-SE" sz="1600" dirty="0" smtClean="0">
                <a:solidFill>
                  <a:srgbClr val="404040"/>
                </a:solidFill>
              </a:rPr>
              <a:t>No significant difference</a:t>
            </a:r>
          </a:p>
        </p:txBody>
      </p:sp>
    </p:spTree>
    <p:extLst>
      <p:ext uri="{BB962C8B-B14F-4D97-AF65-F5344CB8AC3E}">
        <p14:creationId xmlns:p14="http://schemas.microsoft.com/office/powerpoint/2010/main" val="2085656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installs 14 Day Churn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010400" y="1723308"/>
            <a:ext cx="7860190" cy="4924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sv-SE" sz="1600" smtClean="0">
                <a:solidFill>
                  <a:srgbClr val="404040"/>
                </a:solidFill>
              </a:rPr>
              <a:t>Group 5 min churn slightly more than Group 30 min.</a:t>
            </a:r>
          </a:p>
          <a:p>
            <a:r>
              <a:rPr lang="sv-SE" sz="1600" smtClean="0">
                <a:solidFill>
                  <a:srgbClr val="404040"/>
                </a:solidFill>
              </a:rPr>
              <a:t>Q: what does it mean? Is the difference significant enough?</a:t>
            </a:r>
            <a:endParaRPr lang="sv-SE" sz="1600" dirty="0" smtClean="0">
              <a:solidFill>
                <a:srgbClr val="404040"/>
              </a:solidFill>
            </a:endParaRP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4770030"/>
              </p:ext>
            </p:extLst>
          </p:nvPr>
        </p:nvGraphicFramePr>
        <p:xfrm>
          <a:off x="685800" y="1219200"/>
          <a:ext cx="5989320" cy="4998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85436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Days Progression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19</a:t>
            </a:fld>
            <a:endParaRPr lang="en-GB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8425297"/>
              </p:ext>
            </p:extLst>
          </p:nvPr>
        </p:nvGraphicFramePr>
        <p:xfrm>
          <a:off x="762000" y="18288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400800" y="1828800"/>
            <a:ext cx="4648200" cy="147732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sv-SE" sz="1600" smtClean="0">
                <a:solidFill>
                  <a:srgbClr val="404040"/>
                </a:solidFill>
              </a:rPr>
              <a:t>Group 5 min, players progress faster than group 30 min. </a:t>
            </a:r>
          </a:p>
          <a:p>
            <a:endParaRPr lang="sv-SE" sz="1600">
              <a:solidFill>
                <a:srgbClr val="404040"/>
              </a:solidFill>
            </a:endParaRPr>
          </a:p>
          <a:p>
            <a:r>
              <a:rPr lang="sv-SE" sz="1600" smtClean="0">
                <a:solidFill>
                  <a:srgbClr val="404040"/>
                </a:solidFill>
              </a:rPr>
              <a:t>Progression speed slows down towards the end?</a:t>
            </a:r>
          </a:p>
          <a:p>
            <a:endParaRPr lang="sv-SE" sz="1600">
              <a:solidFill>
                <a:srgbClr val="404040"/>
              </a:solidFill>
            </a:endParaRPr>
          </a:p>
          <a:p>
            <a:r>
              <a:rPr lang="sv-SE" sz="1600" smtClean="0">
                <a:solidFill>
                  <a:srgbClr val="404040"/>
                </a:solidFill>
              </a:rPr>
              <a:t>(Need to look at player churn stats)</a:t>
            </a:r>
          </a:p>
          <a:p>
            <a:endParaRPr lang="sv-SE" sz="1600" dirty="0" smtClean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28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350800"/>
            <a:ext cx="12192000" cy="1459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Business Performance Managers’ Case Study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2819400"/>
            <a:ext cx="10820355" cy="391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161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Paying Users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mtClean="0"/>
              <a:t>Group 5 min has less active paying users</a:t>
            </a:r>
          </a:p>
          <a:p>
            <a:endParaRPr lang="en-US"/>
          </a:p>
          <a:p>
            <a:r>
              <a:rPr lang="en-US" smtClean="0"/>
              <a:t>What product do players pay on? </a:t>
            </a:r>
            <a:endParaRPr lang="en-US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516412"/>
              </p:ext>
            </p:extLst>
          </p:nvPr>
        </p:nvGraphicFramePr>
        <p:xfrm>
          <a:off x="990600" y="1772816"/>
          <a:ext cx="4619364" cy="2857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58925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Daily Games End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21</a:t>
            </a:fld>
            <a:endParaRPr lang="en-GB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1302075"/>
              </p:ext>
            </p:extLst>
          </p:nvPr>
        </p:nvGraphicFramePr>
        <p:xfrm>
          <a:off x="685800" y="16002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867400" y="1736248"/>
            <a:ext cx="5562600" cy="98488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sv-SE" sz="1600" smtClean="0">
                <a:solidFill>
                  <a:srgbClr val="404040"/>
                </a:solidFill>
              </a:rPr>
              <a:t>More game end from Group 5 min.</a:t>
            </a:r>
          </a:p>
          <a:p>
            <a:endParaRPr lang="sv-SE" sz="1600">
              <a:solidFill>
                <a:srgbClr val="404040"/>
              </a:solidFill>
            </a:endParaRPr>
          </a:p>
          <a:p>
            <a:r>
              <a:rPr lang="sv-SE" sz="1600" smtClean="0">
                <a:solidFill>
                  <a:srgbClr val="404040"/>
                </a:solidFill>
              </a:rPr>
              <a:t>”player session” affected by number of lives</a:t>
            </a:r>
          </a:p>
          <a:p>
            <a:r>
              <a:rPr lang="sv-SE" sz="1600" smtClean="0">
                <a:solidFill>
                  <a:srgbClr val="404040"/>
                </a:solidFill>
              </a:rPr>
              <a:t>(how much how often) </a:t>
            </a:r>
            <a:endParaRPr lang="sv-SE" sz="1600" dirty="0" smtClean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473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Daily Paying Users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22</a:t>
            </a:fld>
            <a:endParaRPr lang="en-GB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8859235"/>
              </p:ext>
            </p:extLst>
          </p:nvPr>
        </p:nvGraphicFramePr>
        <p:xfrm>
          <a:off x="1219200" y="18288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553200" y="2057400"/>
            <a:ext cx="4038600" cy="73866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sv-SE" sz="1600" smtClean="0">
                <a:solidFill>
                  <a:srgbClr val="404040"/>
                </a:solidFill>
              </a:rPr>
              <a:t>More DPU from Group 5 min</a:t>
            </a:r>
          </a:p>
          <a:p>
            <a:endParaRPr lang="sv-SE" sz="1600">
              <a:solidFill>
                <a:srgbClr val="404040"/>
              </a:solidFill>
            </a:endParaRPr>
          </a:p>
          <a:p>
            <a:r>
              <a:rPr lang="sv-SE" sz="1600" smtClean="0">
                <a:solidFill>
                  <a:srgbClr val="404040"/>
                </a:solidFill>
              </a:rPr>
              <a:t>Q: what products do players pay for?</a:t>
            </a:r>
            <a:endParaRPr lang="sv-SE" sz="1600" dirty="0" smtClean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287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Daily Gross Bookings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23</a:t>
            </a:fld>
            <a:endParaRPr lang="en-GB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9936446"/>
              </p:ext>
            </p:extLst>
          </p:nvPr>
        </p:nvGraphicFramePr>
        <p:xfrm>
          <a:off x="914400" y="20574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553200" y="2133600"/>
            <a:ext cx="4343400" cy="73866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sv-SE" sz="1600" smtClean="0">
                <a:solidFill>
                  <a:srgbClr val="404040"/>
                </a:solidFill>
              </a:rPr>
              <a:t>Group 5 min has higher DGB.</a:t>
            </a:r>
          </a:p>
          <a:p>
            <a:endParaRPr lang="sv-SE" sz="1600">
              <a:solidFill>
                <a:srgbClr val="404040"/>
              </a:solidFill>
            </a:endParaRPr>
          </a:p>
          <a:p>
            <a:r>
              <a:rPr lang="sv-SE" sz="1600" smtClean="0">
                <a:solidFill>
                  <a:srgbClr val="404040"/>
                </a:solidFill>
              </a:rPr>
              <a:t>Q: what product?</a:t>
            </a:r>
            <a:endParaRPr lang="sv-SE" sz="1600" dirty="0" smtClean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591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Daily Messages sent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24</a:t>
            </a:fld>
            <a:endParaRPr lang="en-GB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9014684"/>
              </p:ext>
            </p:extLst>
          </p:nvPr>
        </p:nvGraphicFramePr>
        <p:xfrm>
          <a:off x="1752600" y="22098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305800" y="1981200"/>
            <a:ext cx="2590800" cy="4924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sv-SE" sz="1600" smtClean="0">
                <a:solidFill>
                  <a:srgbClr val="404040"/>
                </a:solidFill>
              </a:rPr>
              <a:t>Less messages sent from Group 5 min</a:t>
            </a:r>
            <a:endParaRPr lang="sv-SE" sz="1600" dirty="0" smtClean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679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bars Spent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25</a:t>
            </a:fld>
            <a:endParaRPr lang="en-GB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2404227"/>
              </p:ext>
            </p:extLst>
          </p:nvPr>
        </p:nvGraphicFramePr>
        <p:xfrm>
          <a:off x="990600" y="22098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248400" y="1828800"/>
            <a:ext cx="5029200" cy="73866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sv-SE" sz="1600" smtClean="0">
                <a:solidFill>
                  <a:srgbClr val="404040"/>
                </a:solidFill>
              </a:rPr>
              <a:t>More Gold bars spent from Group 5 min</a:t>
            </a:r>
          </a:p>
          <a:p>
            <a:endParaRPr lang="sv-SE" sz="1600">
              <a:solidFill>
                <a:srgbClr val="404040"/>
              </a:solidFill>
            </a:endParaRPr>
          </a:p>
          <a:p>
            <a:r>
              <a:rPr lang="sv-SE" sz="1600" smtClean="0">
                <a:solidFill>
                  <a:srgbClr val="404040"/>
                </a:solidFill>
              </a:rPr>
              <a:t>Q: what product do players paid gold bars for?</a:t>
            </a:r>
            <a:endParaRPr lang="sv-SE" sz="1600" dirty="0" smtClean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50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Gross Bookings of first 10 Transactions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26</a:t>
            </a:fld>
            <a:endParaRPr lang="en-GB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5097832"/>
              </p:ext>
            </p:extLst>
          </p:nvPr>
        </p:nvGraphicFramePr>
        <p:xfrm>
          <a:off x="990600" y="20574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858000" y="2438400"/>
            <a:ext cx="4925380" cy="73866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sv-SE" sz="1600" smtClean="0">
                <a:solidFill>
                  <a:srgbClr val="404040"/>
                </a:solidFill>
              </a:rPr>
              <a:t>What does this data mean?</a:t>
            </a:r>
          </a:p>
          <a:p>
            <a:endParaRPr lang="sv-SE" sz="1600">
              <a:solidFill>
                <a:srgbClr val="404040"/>
              </a:solidFill>
            </a:endParaRPr>
          </a:p>
          <a:p>
            <a:r>
              <a:rPr lang="sv-SE" sz="1600" smtClean="0">
                <a:solidFill>
                  <a:srgbClr val="404040"/>
                </a:solidFill>
              </a:rPr>
              <a:t>Do player purchase the same type of product?</a:t>
            </a:r>
            <a:endParaRPr lang="sv-SE" sz="1600" dirty="0" smtClean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2067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Incremental Bookings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mtClean="0"/>
              <a:t>No significant difference</a:t>
            </a:r>
            <a:endParaRPr lang="en-US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9314841"/>
              </p:ext>
            </p:extLst>
          </p:nvPr>
        </p:nvGraphicFramePr>
        <p:xfrm>
          <a:off x="6220727" y="254321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50176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Ends for Payers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mtClean="0"/>
              <a:t>Same phenomena across all type of players</a:t>
            </a:r>
          </a:p>
          <a:p>
            <a:endParaRPr lang="en-US"/>
          </a:p>
          <a:p>
            <a:r>
              <a:rPr lang="en-US" smtClean="0"/>
              <a:t>Can compare with “game ends for all playres” to see if payers react differently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28</a:t>
            </a:fld>
            <a:endParaRPr lang="en-GB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6873278"/>
              </p:ext>
            </p:extLst>
          </p:nvPr>
        </p:nvGraphicFramePr>
        <p:xfrm>
          <a:off x="685800" y="22860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13569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Farm Heroes Saga Healing Lives Test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2434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380" y="187800"/>
            <a:ext cx="11268000" cy="1260000"/>
          </a:xfrm>
        </p:spPr>
        <p:txBody>
          <a:bodyPr/>
          <a:lstStyle/>
          <a:p>
            <a:r>
              <a:rPr lang="en-US" dirty="0" smtClean="0"/>
              <a:t>Problem Statement (Context)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15380" y="1143000"/>
            <a:ext cx="11676620" cy="518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Lives healing system is a feature in Farm Heroes Saga (FHS) that represents the energy a user needs to play the game. The characteristics of the system are:</a:t>
            </a:r>
          </a:p>
          <a:p>
            <a:r>
              <a:rPr lang="en-US" dirty="0" smtClean="0"/>
              <a:t>After installing, the player is given 5 lives, the maximum number of lives a player can have at any moment;</a:t>
            </a:r>
          </a:p>
          <a:p>
            <a:r>
              <a:rPr lang="en-US" dirty="0" smtClean="0"/>
              <a:t>Whenever failing a level, the player loses one life and a count down starts to measure when that life is regenerated;</a:t>
            </a:r>
          </a:p>
          <a:p>
            <a:r>
              <a:rPr lang="en-US" dirty="0" smtClean="0"/>
              <a:t>If at any point the player loses the last life, they are given the opportunity to purchase additional lives for an amount of gold bars.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To assess the impact of a reduced regeneration time, FHS tested whether players should wait 30 minutes or 5 minutes for a life to be refilled.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In the file attached, the results for a series of metrics are reported. Based on the data, </a:t>
            </a:r>
            <a:r>
              <a:rPr lang="en-US" dirty="0" smtClean="0">
                <a:solidFill>
                  <a:schemeClr val="accent1"/>
                </a:solidFill>
              </a:rPr>
              <a:t>extract as much information as possible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2"/>
                </a:solidFill>
              </a:rPr>
              <a:t>and present it in a clear, concise way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3"/>
                </a:solidFill>
              </a:rPr>
              <a:t>together with a recommendation </a:t>
            </a:r>
            <a:r>
              <a:rPr lang="en-US" dirty="0" smtClean="0"/>
              <a:t>on which group (30 minutes or 5 minutes) to be the final implementation </a:t>
            </a:r>
            <a:r>
              <a:rPr lang="en-US" dirty="0" smtClean="0">
                <a:solidFill>
                  <a:srgbClr val="FA4092"/>
                </a:solidFill>
              </a:rPr>
              <a:t>and future analyses or tests</a:t>
            </a:r>
            <a:r>
              <a:rPr lang="en-US" dirty="0" smtClean="0"/>
              <a:t> you would want to run.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4</a:t>
            </a:fld>
            <a:endParaRPr lang="en-GB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560369"/>
              </p:ext>
            </p:extLst>
          </p:nvPr>
        </p:nvGraphicFramePr>
        <p:xfrm>
          <a:off x="7543800" y="472440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1" name="Worksheet" showAsIcon="1" r:id="rId3" imgW="914400" imgH="771480" progId="Excel.Sheet.12">
                  <p:embed/>
                </p:oleObj>
              </mc:Choice>
              <mc:Fallback>
                <p:oleObj name="Worksheet" showAsIcon="1" r:id="rId3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43800" y="472440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4989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 and notions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Day Retention - Players that installed the game in a day and return in the game the next day;</a:t>
            </a:r>
          </a:p>
          <a:p>
            <a:r>
              <a:rPr lang="en-US" dirty="0" smtClean="0"/>
              <a:t>7</a:t>
            </a:r>
            <a:r>
              <a:rPr lang="en-US" baseline="30000" dirty="0" smtClean="0"/>
              <a:t>th</a:t>
            </a:r>
            <a:r>
              <a:rPr lang="en-US" dirty="0" smtClean="0"/>
              <a:t> Day Retention - Players </a:t>
            </a:r>
            <a:r>
              <a:rPr lang="en-US" dirty="0"/>
              <a:t>that installed the game in a day and return in the game </a:t>
            </a:r>
            <a:r>
              <a:rPr lang="en-US" dirty="0" smtClean="0"/>
              <a:t>in the 7</a:t>
            </a:r>
            <a:r>
              <a:rPr lang="en-US" baseline="30000" dirty="0" smtClean="0"/>
              <a:t>th</a:t>
            </a:r>
            <a:r>
              <a:rPr lang="en-US" dirty="0" smtClean="0"/>
              <a:t> day;</a:t>
            </a:r>
          </a:p>
          <a:p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dirty="0"/>
              <a:t>Day Retention - Players that installed the game in a day and return in the game in the </a:t>
            </a:r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dirty="0"/>
              <a:t>day</a:t>
            </a:r>
            <a:r>
              <a:rPr lang="en-US" dirty="0" smtClean="0"/>
              <a:t>;</a:t>
            </a:r>
          </a:p>
          <a:p>
            <a:r>
              <a:rPr lang="en-US" dirty="0" smtClean="0"/>
              <a:t>Daily Active Users – All players that opened the game in any given day;</a:t>
            </a:r>
          </a:p>
          <a:p>
            <a:r>
              <a:rPr lang="en-US" dirty="0" smtClean="0"/>
              <a:t>Daily Converters – All players that purchased for the first time in a given day;</a:t>
            </a:r>
          </a:p>
          <a:p>
            <a:r>
              <a:rPr lang="en-US" dirty="0" smtClean="0"/>
              <a:t>New Installs 14 Day Churn – The number of players that installed the game in a day and churned in 14 days or less;</a:t>
            </a:r>
          </a:p>
          <a:p>
            <a:r>
              <a:rPr lang="en-US" dirty="0" smtClean="0"/>
              <a:t>Churner – A player that stopped playing the game for a longer period of time;</a:t>
            </a:r>
          </a:p>
          <a:p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Day Progression – The maximum level a player reached in 14 days since installing the game;</a:t>
            </a:r>
          </a:p>
          <a:p>
            <a:r>
              <a:rPr lang="en-US" dirty="0" smtClean="0"/>
              <a:t>Daily Game Ends – The total number of game rounds played in a day;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5191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 and notions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Daily Paying Users – The total number of players that performed at least 1 transaction in a given day;</a:t>
            </a:r>
          </a:p>
          <a:p>
            <a:r>
              <a:rPr lang="en-US" dirty="0" smtClean="0"/>
              <a:t>Daily Gross Bookings – The total amount of money accounted from transactions in a day;</a:t>
            </a:r>
          </a:p>
          <a:p>
            <a:r>
              <a:rPr lang="en-US" dirty="0" smtClean="0"/>
              <a:t>Episode Difficulty – The number of attempts per player needed to complete an episode;</a:t>
            </a:r>
          </a:p>
          <a:p>
            <a:r>
              <a:rPr lang="en-US" dirty="0" smtClean="0"/>
              <a:t>Daily Messages Sent – The total number of messages sent in a day;</a:t>
            </a:r>
          </a:p>
          <a:p>
            <a:r>
              <a:rPr lang="en-US" dirty="0" smtClean="0"/>
              <a:t>Gold Bars Spent – The sum of all gold bars spent by all players for their purchases;</a:t>
            </a:r>
          </a:p>
          <a:p>
            <a:r>
              <a:rPr lang="en-US" dirty="0" smtClean="0"/>
              <a:t>Gross Bookings from first 10 Transactions – The amount of money accounted by each transaction number;</a:t>
            </a:r>
          </a:p>
          <a:p>
            <a:r>
              <a:rPr lang="en-US" dirty="0" smtClean="0"/>
              <a:t>Network Incremental Bookings – The additional revenue created for the network;</a:t>
            </a:r>
          </a:p>
          <a:p>
            <a:r>
              <a:rPr lang="en-US" dirty="0" smtClean="0"/>
              <a:t>Game Ends for Payers – The total number of game rounds played by paying users;</a:t>
            </a:r>
          </a:p>
          <a:p>
            <a:r>
              <a:rPr lang="en-US" dirty="0" smtClean="0"/>
              <a:t>Daily Active Payers – The number of players that paid at least once in the last 30 days and opened the game in a given day;</a:t>
            </a:r>
          </a:p>
          <a:p>
            <a:r>
              <a:rPr lang="en-US" dirty="0" smtClean="0"/>
              <a:t>Weekly Active Users – The number of players that opened the game in a given week.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072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380" y="187800"/>
            <a:ext cx="11268000" cy="1260000"/>
          </a:xfrm>
        </p:spPr>
        <p:txBody>
          <a:bodyPr/>
          <a:lstStyle/>
          <a:p>
            <a:r>
              <a:rPr lang="en-US" dirty="0" smtClean="0"/>
              <a:t>30min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15380" y="1772817"/>
            <a:ext cx="4590020" cy="6655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altLang="zh-CN" sz="4000" dirty="0" smtClean="0">
                <a:solidFill>
                  <a:schemeClr val="accent1"/>
                </a:solidFill>
              </a:rPr>
              <a:t>Better engagement ! </a:t>
            </a:r>
            <a:endParaRPr lang="sv-SE" sz="4000" dirty="0">
              <a:solidFill>
                <a:schemeClr val="accent1"/>
              </a:solidFill>
            </a:endParaRP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9186171"/>
              </p:ext>
            </p:extLst>
          </p:nvPr>
        </p:nvGraphicFramePr>
        <p:xfrm>
          <a:off x="457200" y="2895600"/>
          <a:ext cx="5029200" cy="3263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7295470"/>
              </p:ext>
            </p:extLst>
          </p:nvPr>
        </p:nvGraphicFramePr>
        <p:xfrm>
          <a:off x="5791200" y="187800"/>
          <a:ext cx="5687380" cy="358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3830803"/>
              </p:ext>
            </p:extLst>
          </p:nvPr>
        </p:nvGraphicFramePr>
        <p:xfrm>
          <a:off x="7767600" y="3962400"/>
          <a:ext cx="3710980" cy="23351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537301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457200"/>
            <a:ext cx="11268000" cy="1260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B67D"/>
                </a:solidFill>
              </a:rPr>
              <a:t>5 min</a:t>
            </a:r>
            <a:endParaRPr lang="en-US" dirty="0">
              <a:solidFill>
                <a:srgbClr val="00B67D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8</a:t>
            </a:fld>
            <a:endParaRPr lang="en-GB" dirty="0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9639332"/>
              </p:ext>
            </p:extLst>
          </p:nvPr>
        </p:nvGraphicFramePr>
        <p:xfrm>
          <a:off x="5638800" y="1447800"/>
          <a:ext cx="5943600" cy="4432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7169543"/>
              </p:ext>
            </p:extLst>
          </p:nvPr>
        </p:nvGraphicFramePr>
        <p:xfrm>
          <a:off x="535709" y="3352800"/>
          <a:ext cx="4186200" cy="24280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515380" y="1772817"/>
            <a:ext cx="5652020" cy="5893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4000" dirty="0" smtClean="0">
                <a:solidFill>
                  <a:srgbClr val="00B67D"/>
                </a:solidFill>
              </a:rPr>
              <a:t>Higher Gross Booking!</a:t>
            </a:r>
            <a:endParaRPr lang="sv-SE" sz="4000" dirty="0"/>
          </a:p>
        </p:txBody>
      </p:sp>
    </p:spTree>
    <p:extLst>
      <p:ext uri="{BB962C8B-B14F-4D97-AF65-F5344CB8AC3E}">
        <p14:creationId xmlns:p14="http://schemas.microsoft.com/office/powerpoint/2010/main" val="2410441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52800" y="2667000"/>
            <a:ext cx="6096000" cy="1260000"/>
          </a:xfrm>
        </p:spPr>
        <p:txBody>
          <a:bodyPr/>
          <a:lstStyle/>
          <a:p>
            <a:r>
              <a:rPr lang="sv-SE" dirty="0" smtClean="0"/>
              <a:t>Why better engagement? </a:t>
            </a:r>
            <a:endParaRPr lang="sv-S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54370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5e7d472dee68f93eae9fd62412a27fcd28f34eaa"/>
</p:tagLst>
</file>

<file path=ppt/theme/theme1.xml><?xml version="1.0" encoding="utf-8"?>
<a:theme xmlns:a="http://schemas.openxmlformats.org/drawingml/2006/main" name="Master – King Orange">
  <a:themeElements>
    <a:clrScheme name="King">
      <a:dk1>
        <a:sysClr val="windowText" lastClr="000000"/>
      </a:dk1>
      <a:lt1>
        <a:sysClr val="window" lastClr="FFFFFF"/>
      </a:lt1>
      <a:dk2>
        <a:srgbClr val="AAA293"/>
      </a:dk2>
      <a:lt2>
        <a:srgbClr val="F2F2EB"/>
      </a:lt2>
      <a:accent1>
        <a:srgbClr val="FF6A00"/>
      </a:accent1>
      <a:accent2>
        <a:srgbClr val="00B67D"/>
      </a:accent2>
      <a:accent3>
        <a:srgbClr val="FA4092"/>
      </a:accent3>
      <a:accent4>
        <a:srgbClr val="FFC000"/>
      </a:accent4>
      <a:accent5>
        <a:srgbClr val="AAA293"/>
      </a:accent5>
      <a:accent6>
        <a:srgbClr val="464646"/>
      </a:accent6>
      <a:hlink>
        <a:srgbClr val="00B67D"/>
      </a:hlink>
      <a:folHlink>
        <a:srgbClr val="800080"/>
      </a:folHlink>
    </a:clrScheme>
    <a:fontScheme name="King_Font">
      <a:majorFont>
        <a:latin typeface="Super Grotesk Offc Pro"/>
        <a:ea typeface=""/>
        <a:cs typeface=""/>
      </a:majorFont>
      <a:minorFont>
        <a:latin typeface="Super Grotesk Offc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0" tIns="0" rIns="0" bIns="0"/>
      <a:lstStyle>
        <a:defPPr>
          <a:defRPr sz="1600" dirty="0" smtClean="0">
            <a:solidFill>
              <a:srgbClr val="404040"/>
            </a:solidFill>
          </a:defRPr>
        </a:defPPr>
      </a:lstStyle>
    </a:txDef>
  </a:objectDefaults>
  <a:extraClrSchemeLst/>
  <a:custClrLst>
    <a:custClr name="King Orange 100%">
      <a:srgbClr val="FF6A00"/>
    </a:custClr>
    <a:custClr name="King Orange 80%">
      <a:srgbClr val="FF8833"/>
    </a:custClr>
    <a:custClr name="King Orange 60%">
      <a:srgbClr val="FFA666"/>
    </a:custClr>
    <a:custClr name="King Orange 40%">
      <a:srgbClr val="FFC399"/>
    </a:custClr>
    <a:custClr name="King Fresh Mint 100%">
      <a:srgbClr val="00B67D"/>
    </a:custClr>
    <a:custClr name="King Fresh Mint 80%">
      <a:srgbClr val="33C596"/>
    </a:custClr>
    <a:custClr name="King Fresh Mint 60%">
      <a:srgbClr val="66D3B0"/>
    </a:custClr>
    <a:custClr name="King Fresh Mint 40%">
      <a:srgbClr val="99E2CB"/>
    </a:custClr>
    <a:custClr name="King Happy Pink 100%">
      <a:srgbClr val="FA4092"/>
    </a:custClr>
    <a:custClr name="King Happy Pink 80%">
      <a:srgbClr val="FA66A8"/>
    </a:custClr>
    <a:custClr name="King Happy Pink 60%">
      <a:srgbClr val="FB8CBE"/>
    </a:custClr>
    <a:custClr name="King Happy Pink 40%">
      <a:srgbClr val="FDB3D3"/>
    </a:custClr>
    <a:custClr name="King Sunny Yellow 100%">
      <a:srgbClr val="FFC000"/>
    </a:custClr>
    <a:custClr name="King Sunny Yellow 80%">
      <a:srgbClr val="FFCD33"/>
    </a:custClr>
    <a:custClr name="King Sunny Yellow 60%">
      <a:srgbClr val="FFD966"/>
    </a:custClr>
    <a:custClr name="King Sunny Yellow 40%">
      <a:srgbClr val="FFE699"/>
    </a:custClr>
    <a:custClr name="King Warm Grey 100%">
      <a:srgbClr val="AAA293"/>
    </a:custClr>
    <a:custClr name="King Warm Grey 80%">
      <a:srgbClr val="BBB5A9"/>
    </a:custClr>
    <a:custClr name="King Warm Grey 60%">
      <a:srgbClr val="CCC7BE"/>
    </a:custClr>
    <a:custClr name="King Warm Grey 40%">
      <a:srgbClr val="DDDAD4"/>
    </a:custClr>
    <a:custClr name="King Cool Grey 100%">
      <a:srgbClr val="464646"/>
    </a:custClr>
    <a:custClr name="King Cool Grey 80%">
      <a:srgbClr val="6B6B6B"/>
    </a:custClr>
    <a:custClr name="King Cool Grey 60%">
      <a:srgbClr val="909090"/>
    </a:custClr>
    <a:custClr name="King Cool Grey 40%">
      <a:srgbClr val="B5B5B5"/>
    </a:custClr>
    <a:custClr name="King Royal White 100%">
      <a:srgbClr val="F7F4EF"/>
    </a:custClr>
  </a:custClrLst>
  <a:extLst>
    <a:ext uri="{05A4C25C-085E-4340-85A3-A5531E510DB2}">
      <thm15:themeFamily xmlns:thm15="http://schemas.microsoft.com/office/thememl/2012/main" name="king_PPTemplate_v3.4.potx" id="{C7C66B35-780A-44A1-A2D3-E86171EB6967}" vid="{71208096-0A2A-4640-A57B-F10E522164E3}"/>
    </a:ext>
  </a:extLst>
</a:theme>
</file>

<file path=ppt/theme/theme10.xml><?xml version="1.0" encoding="utf-8"?>
<a:theme xmlns:a="http://schemas.openxmlformats.org/drawingml/2006/main" name="Office Theme">
  <a:themeElements>
    <a:clrScheme name="King_Color">
      <a:dk1>
        <a:sysClr val="windowText" lastClr="000000"/>
      </a:dk1>
      <a:lt1>
        <a:sysClr val="window" lastClr="FFFFFF"/>
      </a:lt1>
      <a:dk2>
        <a:srgbClr val="C1C19D"/>
      </a:dk2>
      <a:lt2>
        <a:srgbClr val="F2F2EB"/>
      </a:lt2>
      <a:accent1>
        <a:srgbClr val="FF9600"/>
      </a:accent1>
      <a:accent2>
        <a:srgbClr val="00B67D"/>
      </a:accent2>
      <a:accent3>
        <a:srgbClr val="FA4092"/>
      </a:accent3>
      <a:accent4>
        <a:srgbClr val="FFC000"/>
      </a:accent4>
      <a:accent5>
        <a:srgbClr val="C1C19D"/>
      </a:accent5>
      <a:accent6>
        <a:srgbClr val="94897A"/>
      </a:accent6>
      <a:hlink>
        <a:srgbClr val="00B67D"/>
      </a:hlink>
      <a:folHlink>
        <a:srgbClr val="800080"/>
      </a:folHlink>
    </a:clrScheme>
    <a:fontScheme name="King_Font">
      <a:majorFont>
        <a:latin typeface="Super Grotesk Offc Pro"/>
        <a:ea typeface=""/>
        <a:cs typeface=""/>
      </a:majorFont>
      <a:minorFont>
        <a:latin typeface="Super Grotesk Offc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ster – Fresh Mint">
  <a:themeElements>
    <a:clrScheme name="King Green">
      <a:dk1>
        <a:sysClr val="windowText" lastClr="000000"/>
      </a:dk1>
      <a:lt1>
        <a:sysClr val="window" lastClr="FFFFFF"/>
      </a:lt1>
      <a:dk2>
        <a:srgbClr val="AAA293"/>
      </a:dk2>
      <a:lt2>
        <a:srgbClr val="F2F2EB"/>
      </a:lt2>
      <a:accent1>
        <a:srgbClr val="FF6A00"/>
      </a:accent1>
      <a:accent2>
        <a:srgbClr val="00B67D"/>
      </a:accent2>
      <a:accent3>
        <a:srgbClr val="FA4092"/>
      </a:accent3>
      <a:accent4>
        <a:srgbClr val="FFC000"/>
      </a:accent4>
      <a:accent5>
        <a:srgbClr val="AAA293"/>
      </a:accent5>
      <a:accent6>
        <a:srgbClr val="464646"/>
      </a:accent6>
      <a:hlink>
        <a:srgbClr val="00B67D"/>
      </a:hlink>
      <a:folHlink>
        <a:srgbClr val="800080"/>
      </a:folHlink>
    </a:clrScheme>
    <a:fontScheme name="King_Font">
      <a:majorFont>
        <a:latin typeface="Super Grotesk Offc Pro"/>
        <a:ea typeface=""/>
        <a:cs typeface=""/>
      </a:majorFont>
      <a:minorFont>
        <a:latin typeface="Super Grotesk Offc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0" tIns="0" rIns="0" bIns="0"/>
      <a:lstStyle>
        <a:defPPr>
          <a:defRPr sz="1600" dirty="0" smtClean="0">
            <a:solidFill>
              <a:srgbClr val="404040"/>
            </a:solidFill>
          </a:defRPr>
        </a:defPPr>
      </a:lstStyle>
    </a:txDef>
  </a:objectDefaults>
  <a:extraClrSchemeLst/>
  <a:custClrLst>
    <a:custClr name="King Orange 100%">
      <a:srgbClr val="FF6A00"/>
    </a:custClr>
    <a:custClr name="King Orange 80%">
      <a:srgbClr val="FF8833"/>
    </a:custClr>
    <a:custClr name="King Orange 60%">
      <a:srgbClr val="FFA666"/>
    </a:custClr>
    <a:custClr name="King Orange 40%">
      <a:srgbClr val="FFC399"/>
    </a:custClr>
    <a:custClr name="King Fresh Mint 100%">
      <a:srgbClr val="00B67D"/>
    </a:custClr>
    <a:custClr name="King Fresh Mint 80%">
      <a:srgbClr val="33C596"/>
    </a:custClr>
    <a:custClr name="King Fresh Mint 60%">
      <a:srgbClr val="66D3B0"/>
    </a:custClr>
    <a:custClr name="King Fresh Mint 40%">
      <a:srgbClr val="99E2CB"/>
    </a:custClr>
    <a:custClr name="King Happy Pink 100%">
      <a:srgbClr val="FA4092"/>
    </a:custClr>
    <a:custClr name="King Happy Pink 80%">
      <a:srgbClr val="FA66A8"/>
    </a:custClr>
    <a:custClr name="King Happy Pink 60%">
      <a:srgbClr val="FB8CBE"/>
    </a:custClr>
    <a:custClr name="King Happy Pink 40%">
      <a:srgbClr val="FDB3D3"/>
    </a:custClr>
    <a:custClr name="King Sunny Yellow 100%">
      <a:srgbClr val="FFC000"/>
    </a:custClr>
    <a:custClr name="King Sunny Yellow 80%">
      <a:srgbClr val="FFCD33"/>
    </a:custClr>
    <a:custClr name="King Sunny Yellow 60%">
      <a:srgbClr val="FFD966"/>
    </a:custClr>
    <a:custClr name="King Sunny Yellow 40%">
      <a:srgbClr val="FFE699"/>
    </a:custClr>
    <a:custClr name="King Warm Grey 100%">
      <a:srgbClr val="AAA293"/>
    </a:custClr>
    <a:custClr name="King Warm Grey 80%">
      <a:srgbClr val="BBB5A9"/>
    </a:custClr>
    <a:custClr name="King Warm Grey 60%">
      <a:srgbClr val="CCC7BE"/>
    </a:custClr>
    <a:custClr name="King Warm Grey 40%">
      <a:srgbClr val="DDDAD4"/>
    </a:custClr>
    <a:custClr name="King Cool Grey 100%">
      <a:srgbClr val="464646"/>
    </a:custClr>
    <a:custClr name="King Cool Grey 80%">
      <a:srgbClr val="6B6B6B"/>
    </a:custClr>
    <a:custClr name="King Cool Grey 60%">
      <a:srgbClr val="909090"/>
    </a:custClr>
    <a:custClr name="King Cool Grey 40%">
      <a:srgbClr val="B5B5B5"/>
    </a:custClr>
    <a:custClr name="King Royal White 100%">
      <a:srgbClr val="F7F4EF"/>
    </a:custClr>
  </a:custClrLst>
  <a:extLst>
    <a:ext uri="{05A4C25C-085E-4340-85A3-A5531E510DB2}">
      <thm15:themeFamily xmlns:thm15="http://schemas.microsoft.com/office/thememl/2012/main" name="king_PPTemplate_v3.4.potx" id="{C7C66B35-780A-44A1-A2D3-E86171EB6967}" vid="{F238A18F-14AD-4180-9E85-46130FCDB8CB}"/>
    </a:ext>
  </a:extLst>
</a:theme>
</file>

<file path=ppt/theme/theme3.xml><?xml version="1.0" encoding="utf-8"?>
<a:theme xmlns:a="http://schemas.openxmlformats.org/drawingml/2006/main" name="Master – Happy Pink">
  <a:themeElements>
    <a:clrScheme name="King">
      <a:dk1>
        <a:sysClr val="windowText" lastClr="000000"/>
      </a:dk1>
      <a:lt1>
        <a:sysClr val="window" lastClr="FFFFFF"/>
      </a:lt1>
      <a:dk2>
        <a:srgbClr val="AAA293"/>
      </a:dk2>
      <a:lt2>
        <a:srgbClr val="F2F2EB"/>
      </a:lt2>
      <a:accent1>
        <a:srgbClr val="FF6A00"/>
      </a:accent1>
      <a:accent2>
        <a:srgbClr val="00B67D"/>
      </a:accent2>
      <a:accent3>
        <a:srgbClr val="FA4092"/>
      </a:accent3>
      <a:accent4>
        <a:srgbClr val="FFC000"/>
      </a:accent4>
      <a:accent5>
        <a:srgbClr val="AAA293"/>
      </a:accent5>
      <a:accent6>
        <a:srgbClr val="464646"/>
      </a:accent6>
      <a:hlink>
        <a:srgbClr val="00B67D"/>
      </a:hlink>
      <a:folHlink>
        <a:srgbClr val="800080"/>
      </a:folHlink>
    </a:clrScheme>
    <a:fontScheme name="King_Font">
      <a:majorFont>
        <a:latin typeface="Super Grotesk Offc Pro"/>
        <a:ea typeface=""/>
        <a:cs typeface=""/>
      </a:majorFont>
      <a:minorFont>
        <a:latin typeface="Super Grotesk Offc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0" tIns="0" rIns="0" bIns="0"/>
      <a:lstStyle>
        <a:defPPr>
          <a:defRPr sz="1600" dirty="0" smtClean="0">
            <a:solidFill>
              <a:srgbClr val="404040"/>
            </a:solidFill>
          </a:defRPr>
        </a:defPPr>
      </a:lstStyle>
    </a:txDef>
  </a:objectDefaults>
  <a:extraClrSchemeLst/>
  <a:custClrLst>
    <a:custClr name="King Orange 100%">
      <a:srgbClr val="FF6A00"/>
    </a:custClr>
    <a:custClr name="King Orange 80%">
      <a:srgbClr val="FF8833"/>
    </a:custClr>
    <a:custClr name="King Orange 60%">
      <a:srgbClr val="FFA666"/>
    </a:custClr>
    <a:custClr name="King Orange 40%">
      <a:srgbClr val="FFC399"/>
    </a:custClr>
    <a:custClr name="King Fresh Mint 100%">
      <a:srgbClr val="00B67D"/>
    </a:custClr>
    <a:custClr name="King Fresh Mint 80%">
      <a:srgbClr val="33C596"/>
    </a:custClr>
    <a:custClr name="King Fresh Mint 60%">
      <a:srgbClr val="66D3B0"/>
    </a:custClr>
    <a:custClr name="King Fresh Mint 40%">
      <a:srgbClr val="99E2CB"/>
    </a:custClr>
    <a:custClr name="King Happy Pink 100%">
      <a:srgbClr val="FA4092"/>
    </a:custClr>
    <a:custClr name="King Happy Pink 80%">
      <a:srgbClr val="FA66A8"/>
    </a:custClr>
    <a:custClr name="King Happy Pink 60%">
      <a:srgbClr val="FB8CBE"/>
    </a:custClr>
    <a:custClr name="King Happy Pink 40%">
      <a:srgbClr val="FDB3D3"/>
    </a:custClr>
    <a:custClr name="King Sunny Yellow 100%">
      <a:srgbClr val="FFC000"/>
    </a:custClr>
    <a:custClr name="King Sunny Yellow 80%">
      <a:srgbClr val="FFCD33"/>
    </a:custClr>
    <a:custClr name="King Sunny Yellow 60%">
      <a:srgbClr val="FFD966"/>
    </a:custClr>
    <a:custClr name="King Sunny Yellow 40%">
      <a:srgbClr val="FFE699"/>
    </a:custClr>
    <a:custClr name="King Warm Grey 100%">
      <a:srgbClr val="AAA293"/>
    </a:custClr>
    <a:custClr name="King Warm Grey 80%">
      <a:srgbClr val="BBB5A9"/>
    </a:custClr>
    <a:custClr name="King Warm Grey 60%">
      <a:srgbClr val="CCC7BE"/>
    </a:custClr>
    <a:custClr name="King Warm Grey 40%">
      <a:srgbClr val="DDDAD4"/>
    </a:custClr>
    <a:custClr name="King Cool Grey 100%">
      <a:srgbClr val="464646"/>
    </a:custClr>
    <a:custClr name="King Cool Grey 80%">
      <a:srgbClr val="6B6B6B"/>
    </a:custClr>
    <a:custClr name="King Cool Grey 60%">
      <a:srgbClr val="909090"/>
    </a:custClr>
    <a:custClr name="King Cool Grey 40%">
      <a:srgbClr val="B5B5B5"/>
    </a:custClr>
    <a:custClr name="King Royal White 100%">
      <a:srgbClr val="F7F4EF"/>
    </a:custClr>
  </a:custClrLst>
  <a:extLst>
    <a:ext uri="{05A4C25C-085E-4340-85A3-A5531E510DB2}">
      <thm15:themeFamily xmlns:thm15="http://schemas.microsoft.com/office/thememl/2012/main" name="king_PPTemplate_v3.4.potx" id="{C7C66B35-780A-44A1-A2D3-E86171EB6967}" vid="{713E4CCF-EEA9-4FC9-8EC4-A7C1F1E93011}"/>
    </a:ext>
  </a:extLst>
</a:theme>
</file>

<file path=ppt/theme/theme4.xml><?xml version="1.0" encoding="utf-8"?>
<a:theme xmlns:a="http://schemas.openxmlformats.org/drawingml/2006/main" name="Master – Sunny Yellow">
  <a:themeElements>
    <a:clrScheme name="King">
      <a:dk1>
        <a:sysClr val="windowText" lastClr="000000"/>
      </a:dk1>
      <a:lt1>
        <a:sysClr val="window" lastClr="FFFFFF"/>
      </a:lt1>
      <a:dk2>
        <a:srgbClr val="AAA293"/>
      </a:dk2>
      <a:lt2>
        <a:srgbClr val="F2F2EB"/>
      </a:lt2>
      <a:accent1>
        <a:srgbClr val="FF6A00"/>
      </a:accent1>
      <a:accent2>
        <a:srgbClr val="00B67D"/>
      </a:accent2>
      <a:accent3>
        <a:srgbClr val="FA4092"/>
      </a:accent3>
      <a:accent4>
        <a:srgbClr val="FFC000"/>
      </a:accent4>
      <a:accent5>
        <a:srgbClr val="AAA293"/>
      </a:accent5>
      <a:accent6>
        <a:srgbClr val="464646"/>
      </a:accent6>
      <a:hlink>
        <a:srgbClr val="00B67D"/>
      </a:hlink>
      <a:folHlink>
        <a:srgbClr val="800080"/>
      </a:folHlink>
    </a:clrScheme>
    <a:fontScheme name="King_Font">
      <a:majorFont>
        <a:latin typeface="Super Grotesk Offc Pro"/>
        <a:ea typeface=""/>
        <a:cs typeface=""/>
      </a:majorFont>
      <a:minorFont>
        <a:latin typeface="Super Grotesk Offc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0" tIns="0" rIns="0" bIns="0"/>
      <a:lstStyle>
        <a:defPPr>
          <a:defRPr sz="1600" dirty="0" smtClean="0">
            <a:solidFill>
              <a:srgbClr val="404040"/>
            </a:solidFill>
          </a:defRPr>
        </a:defPPr>
      </a:lstStyle>
    </a:txDef>
  </a:objectDefaults>
  <a:extraClrSchemeLst/>
  <a:custClrLst>
    <a:custClr name="King Orange 100%">
      <a:srgbClr val="FF6A00"/>
    </a:custClr>
    <a:custClr name="King Orange 80%">
      <a:srgbClr val="FF8833"/>
    </a:custClr>
    <a:custClr name="King Orange 60%">
      <a:srgbClr val="FFA666"/>
    </a:custClr>
    <a:custClr name="King Orange 40%">
      <a:srgbClr val="FFC399"/>
    </a:custClr>
    <a:custClr name="King Fresh Mint 100%">
      <a:srgbClr val="00B67D"/>
    </a:custClr>
    <a:custClr name="King Fresh Mint 80%">
      <a:srgbClr val="33C596"/>
    </a:custClr>
    <a:custClr name="King Fresh Mint 60%">
      <a:srgbClr val="66D3B0"/>
    </a:custClr>
    <a:custClr name="King Fresh Mint 40%">
      <a:srgbClr val="99E2CB"/>
    </a:custClr>
    <a:custClr name="King Happy Pink 100%">
      <a:srgbClr val="FA4092"/>
    </a:custClr>
    <a:custClr name="King Happy Pink 80%">
      <a:srgbClr val="FA66A8"/>
    </a:custClr>
    <a:custClr name="King Happy Pink 60%">
      <a:srgbClr val="FB8CBE"/>
    </a:custClr>
    <a:custClr name="King Happy Pink 40%">
      <a:srgbClr val="FDB3D3"/>
    </a:custClr>
    <a:custClr name="King Sunny Yellow 100%">
      <a:srgbClr val="FFC000"/>
    </a:custClr>
    <a:custClr name="King Sunny Yellow 80%">
      <a:srgbClr val="FFCD33"/>
    </a:custClr>
    <a:custClr name="King Sunny Yellow 60%">
      <a:srgbClr val="FFD966"/>
    </a:custClr>
    <a:custClr name="King Sunny Yellow 40%">
      <a:srgbClr val="FFE699"/>
    </a:custClr>
    <a:custClr name="King Warm Grey 100%">
      <a:srgbClr val="AAA293"/>
    </a:custClr>
    <a:custClr name="King Warm Grey 80%">
      <a:srgbClr val="BBB5A9"/>
    </a:custClr>
    <a:custClr name="King Warm Grey 60%">
      <a:srgbClr val="CCC7BE"/>
    </a:custClr>
    <a:custClr name="King Warm Grey 40%">
      <a:srgbClr val="DDDAD4"/>
    </a:custClr>
    <a:custClr name="King Cool Grey 100%">
      <a:srgbClr val="464646"/>
    </a:custClr>
    <a:custClr name="King Cool Grey 80%">
      <a:srgbClr val="6B6B6B"/>
    </a:custClr>
    <a:custClr name="King Cool Grey 60%">
      <a:srgbClr val="909090"/>
    </a:custClr>
    <a:custClr name="King Cool Grey 40%">
      <a:srgbClr val="B5B5B5"/>
    </a:custClr>
    <a:custClr name="King Royal White 100%">
      <a:srgbClr val="F7F4EF"/>
    </a:custClr>
  </a:custClrLst>
  <a:extLst>
    <a:ext uri="{05A4C25C-085E-4340-85A3-A5531E510DB2}">
      <thm15:themeFamily xmlns:thm15="http://schemas.microsoft.com/office/thememl/2012/main" name="king_PPTemplate_v3.4.potx" id="{C7C66B35-780A-44A1-A2D3-E86171EB6967}" vid="{F7D294B6-E989-465A-A928-BD41C8DDED9F}"/>
    </a:ext>
  </a:extLst>
</a:theme>
</file>

<file path=ppt/theme/theme5.xml><?xml version="1.0" encoding="utf-8"?>
<a:theme xmlns:a="http://schemas.openxmlformats.org/drawingml/2006/main" name="Master – Warm Grey">
  <a:themeElements>
    <a:clrScheme name="King">
      <a:dk1>
        <a:sysClr val="windowText" lastClr="000000"/>
      </a:dk1>
      <a:lt1>
        <a:sysClr val="window" lastClr="FFFFFF"/>
      </a:lt1>
      <a:dk2>
        <a:srgbClr val="AAA293"/>
      </a:dk2>
      <a:lt2>
        <a:srgbClr val="F2F2EB"/>
      </a:lt2>
      <a:accent1>
        <a:srgbClr val="FF6A00"/>
      </a:accent1>
      <a:accent2>
        <a:srgbClr val="00B67D"/>
      </a:accent2>
      <a:accent3>
        <a:srgbClr val="FA4092"/>
      </a:accent3>
      <a:accent4>
        <a:srgbClr val="FFC000"/>
      </a:accent4>
      <a:accent5>
        <a:srgbClr val="AAA293"/>
      </a:accent5>
      <a:accent6>
        <a:srgbClr val="464646"/>
      </a:accent6>
      <a:hlink>
        <a:srgbClr val="00B67D"/>
      </a:hlink>
      <a:folHlink>
        <a:srgbClr val="800080"/>
      </a:folHlink>
    </a:clrScheme>
    <a:fontScheme name="King_Font">
      <a:majorFont>
        <a:latin typeface="Super Grotesk Offc Pro"/>
        <a:ea typeface=""/>
        <a:cs typeface=""/>
      </a:majorFont>
      <a:minorFont>
        <a:latin typeface="Super Grotesk Offc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0" tIns="0" rIns="0" bIns="0"/>
      <a:lstStyle>
        <a:defPPr>
          <a:defRPr sz="1600" dirty="0" smtClean="0">
            <a:solidFill>
              <a:srgbClr val="404040"/>
            </a:solidFill>
          </a:defRPr>
        </a:defPPr>
      </a:lstStyle>
    </a:txDef>
  </a:objectDefaults>
  <a:extraClrSchemeLst/>
  <a:custClrLst>
    <a:custClr name="King Orange 100%">
      <a:srgbClr val="FF6A00"/>
    </a:custClr>
    <a:custClr name="King Orange 80%">
      <a:srgbClr val="FF8833"/>
    </a:custClr>
    <a:custClr name="King Orange 60%">
      <a:srgbClr val="FFA666"/>
    </a:custClr>
    <a:custClr name="King Orange 40%">
      <a:srgbClr val="FFC399"/>
    </a:custClr>
    <a:custClr name="King Fresh Mint 100%">
      <a:srgbClr val="00B67D"/>
    </a:custClr>
    <a:custClr name="King Fresh Mint 80%">
      <a:srgbClr val="33C596"/>
    </a:custClr>
    <a:custClr name="King Fresh Mint 60%">
      <a:srgbClr val="66D3B0"/>
    </a:custClr>
    <a:custClr name="King Fresh Mint 40%">
      <a:srgbClr val="99E2CB"/>
    </a:custClr>
    <a:custClr name="King Happy Pink 100%">
      <a:srgbClr val="FA4092"/>
    </a:custClr>
    <a:custClr name="King Happy Pink 80%">
      <a:srgbClr val="FA66A8"/>
    </a:custClr>
    <a:custClr name="King Happy Pink 60%">
      <a:srgbClr val="FB8CBE"/>
    </a:custClr>
    <a:custClr name="King Happy Pink 40%">
      <a:srgbClr val="FDB3D3"/>
    </a:custClr>
    <a:custClr name="King Sunny Yellow 100%">
      <a:srgbClr val="FFC000"/>
    </a:custClr>
    <a:custClr name="King Sunny Yellow 80%">
      <a:srgbClr val="FFCD33"/>
    </a:custClr>
    <a:custClr name="King Sunny Yellow 60%">
      <a:srgbClr val="FFD966"/>
    </a:custClr>
    <a:custClr name="King Sunny Yellow 40%">
      <a:srgbClr val="FFE699"/>
    </a:custClr>
    <a:custClr name="King Warm Grey 100%">
      <a:srgbClr val="AAA293"/>
    </a:custClr>
    <a:custClr name="King Warm Grey 80%">
      <a:srgbClr val="BBB5A9"/>
    </a:custClr>
    <a:custClr name="King Warm Grey 60%">
      <a:srgbClr val="CCC7BE"/>
    </a:custClr>
    <a:custClr name="King Warm Grey 40%">
      <a:srgbClr val="DDDAD4"/>
    </a:custClr>
    <a:custClr name="King Cool Grey 100%">
      <a:srgbClr val="464646"/>
    </a:custClr>
    <a:custClr name="King Cool Grey 80%">
      <a:srgbClr val="6B6B6B"/>
    </a:custClr>
    <a:custClr name="King Cool Grey 60%">
      <a:srgbClr val="909090"/>
    </a:custClr>
    <a:custClr name="King Cool Grey 40%">
      <a:srgbClr val="B5B5B5"/>
    </a:custClr>
    <a:custClr name="King Royal White 100%">
      <a:srgbClr val="F7F4EF"/>
    </a:custClr>
  </a:custClrLst>
  <a:extLst>
    <a:ext uri="{05A4C25C-085E-4340-85A3-A5531E510DB2}">
      <thm15:themeFamily xmlns:thm15="http://schemas.microsoft.com/office/thememl/2012/main" name="king_PPTemplate_v3.4.potx" id="{C7C66B35-780A-44A1-A2D3-E86171EB6967}" vid="{5ECCDA74-4262-4929-A038-C9B7828B1199}"/>
    </a:ext>
  </a:extLst>
</a:theme>
</file>

<file path=ppt/theme/theme6.xml><?xml version="1.0" encoding="utf-8"?>
<a:theme xmlns:a="http://schemas.openxmlformats.org/drawingml/2006/main" name="Master – Cool Grey">
  <a:themeElements>
    <a:clrScheme name="King">
      <a:dk1>
        <a:sysClr val="windowText" lastClr="000000"/>
      </a:dk1>
      <a:lt1>
        <a:sysClr val="window" lastClr="FFFFFF"/>
      </a:lt1>
      <a:dk2>
        <a:srgbClr val="AAA293"/>
      </a:dk2>
      <a:lt2>
        <a:srgbClr val="F2F2EB"/>
      </a:lt2>
      <a:accent1>
        <a:srgbClr val="FF6A00"/>
      </a:accent1>
      <a:accent2>
        <a:srgbClr val="00B67D"/>
      </a:accent2>
      <a:accent3>
        <a:srgbClr val="FA4092"/>
      </a:accent3>
      <a:accent4>
        <a:srgbClr val="FFC000"/>
      </a:accent4>
      <a:accent5>
        <a:srgbClr val="AAA293"/>
      </a:accent5>
      <a:accent6>
        <a:srgbClr val="464646"/>
      </a:accent6>
      <a:hlink>
        <a:srgbClr val="00B67D"/>
      </a:hlink>
      <a:folHlink>
        <a:srgbClr val="800080"/>
      </a:folHlink>
    </a:clrScheme>
    <a:fontScheme name="King_Font">
      <a:majorFont>
        <a:latin typeface="Super Grotesk Offc Pro"/>
        <a:ea typeface=""/>
        <a:cs typeface=""/>
      </a:majorFont>
      <a:minorFont>
        <a:latin typeface="Super Grotesk Offc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0" tIns="0" rIns="0" bIns="0"/>
      <a:lstStyle>
        <a:defPPr>
          <a:defRPr sz="1600" dirty="0" smtClean="0">
            <a:solidFill>
              <a:srgbClr val="404040"/>
            </a:solidFill>
          </a:defRPr>
        </a:defPPr>
      </a:lstStyle>
    </a:txDef>
  </a:objectDefaults>
  <a:extraClrSchemeLst/>
  <a:custClrLst>
    <a:custClr name="King Orange 100%">
      <a:srgbClr val="FF6A00"/>
    </a:custClr>
    <a:custClr name="King Orange 80%">
      <a:srgbClr val="FF8833"/>
    </a:custClr>
    <a:custClr name="King Orange 60%">
      <a:srgbClr val="FFA666"/>
    </a:custClr>
    <a:custClr name="King Orange 40%">
      <a:srgbClr val="FFC399"/>
    </a:custClr>
    <a:custClr name="King Fresh Mint 100%">
      <a:srgbClr val="00B67D"/>
    </a:custClr>
    <a:custClr name="King Fresh Mint 80%">
      <a:srgbClr val="33C596"/>
    </a:custClr>
    <a:custClr name="King Fresh Mint 60%">
      <a:srgbClr val="66D3B0"/>
    </a:custClr>
    <a:custClr name="King Fresh Mint 40%">
      <a:srgbClr val="99E2CB"/>
    </a:custClr>
    <a:custClr name="King Happy Pink 100%">
      <a:srgbClr val="FA4092"/>
    </a:custClr>
    <a:custClr name="King Happy Pink 80%">
      <a:srgbClr val="FA66A8"/>
    </a:custClr>
    <a:custClr name="King Happy Pink 60%">
      <a:srgbClr val="FB8CBE"/>
    </a:custClr>
    <a:custClr name="King Happy Pink 40%">
      <a:srgbClr val="FDB3D3"/>
    </a:custClr>
    <a:custClr name="King Sunny Yellow 100%">
      <a:srgbClr val="FFC000"/>
    </a:custClr>
    <a:custClr name="King Sunny Yellow 80%">
      <a:srgbClr val="FFCD33"/>
    </a:custClr>
    <a:custClr name="King Sunny Yellow 60%">
      <a:srgbClr val="FFD966"/>
    </a:custClr>
    <a:custClr name="King Sunny Yellow 40%">
      <a:srgbClr val="FFE699"/>
    </a:custClr>
    <a:custClr name="King Warm Grey 100%">
      <a:srgbClr val="AAA293"/>
    </a:custClr>
    <a:custClr name="King Warm Grey 80%">
      <a:srgbClr val="BBB5A9"/>
    </a:custClr>
    <a:custClr name="King Warm Grey 60%">
      <a:srgbClr val="CCC7BE"/>
    </a:custClr>
    <a:custClr name="King Warm Grey 40%">
      <a:srgbClr val="DDDAD4"/>
    </a:custClr>
    <a:custClr name="King Cool Grey 100%">
      <a:srgbClr val="464646"/>
    </a:custClr>
    <a:custClr name="King Cool Grey 80%">
      <a:srgbClr val="6B6B6B"/>
    </a:custClr>
    <a:custClr name="King Cool Grey 60%">
      <a:srgbClr val="909090"/>
    </a:custClr>
    <a:custClr name="King Cool Grey 40%">
      <a:srgbClr val="B5B5B5"/>
    </a:custClr>
    <a:custClr name="King Royal White 100%">
      <a:srgbClr val="F7F4EF"/>
    </a:custClr>
  </a:custClrLst>
  <a:extLst>
    <a:ext uri="{05A4C25C-085E-4340-85A3-A5531E510DB2}">
      <thm15:themeFamily xmlns:thm15="http://schemas.microsoft.com/office/thememl/2012/main" name="king_PPTemplate_v3.4.potx" id="{C7C66B35-780A-44A1-A2D3-E86171EB6967}" vid="{98DBAC87-0C6F-4637-AF3A-BD09885D1E41}"/>
    </a:ext>
  </a:extLst>
</a:theme>
</file>

<file path=ppt/theme/theme7.xml><?xml version="1.0" encoding="utf-8"?>
<a:theme xmlns:a="http://schemas.openxmlformats.org/drawingml/2006/main" name="Orange Line">
  <a:themeElements>
    <a:clrScheme name="King">
      <a:dk1>
        <a:sysClr val="windowText" lastClr="000000"/>
      </a:dk1>
      <a:lt1>
        <a:sysClr val="window" lastClr="FFFFFF"/>
      </a:lt1>
      <a:dk2>
        <a:srgbClr val="AAA293"/>
      </a:dk2>
      <a:lt2>
        <a:srgbClr val="F2F2EB"/>
      </a:lt2>
      <a:accent1>
        <a:srgbClr val="FF6A00"/>
      </a:accent1>
      <a:accent2>
        <a:srgbClr val="00B67D"/>
      </a:accent2>
      <a:accent3>
        <a:srgbClr val="FA4092"/>
      </a:accent3>
      <a:accent4>
        <a:srgbClr val="FFC000"/>
      </a:accent4>
      <a:accent5>
        <a:srgbClr val="AAA293"/>
      </a:accent5>
      <a:accent6>
        <a:srgbClr val="464646"/>
      </a:accent6>
      <a:hlink>
        <a:srgbClr val="00B67D"/>
      </a:hlink>
      <a:folHlink>
        <a:srgbClr val="800080"/>
      </a:folHlink>
    </a:clrScheme>
    <a:fontScheme name="King_Font">
      <a:majorFont>
        <a:latin typeface="Super Grotesk Offc Pro"/>
        <a:ea typeface=""/>
        <a:cs typeface=""/>
      </a:majorFont>
      <a:minorFont>
        <a:latin typeface="Super Grotesk Offc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0" tIns="0" rIns="0" bIns="0"/>
      <a:lstStyle>
        <a:defPPr>
          <a:defRPr sz="1600" dirty="0" smtClean="0">
            <a:solidFill>
              <a:srgbClr val="404040"/>
            </a:solidFill>
          </a:defRPr>
        </a:defPPr>
      </a:lstStyle>
    </a:txDef>
  </a:objectDefaults>
  <a:extraClrSchemeLst/>
  <a:custClrLst>
    <a:custClr name="King Orange 100%">
      <a:srgbClr val="FF6A00"/>
    </a:custClr>
    <a:custClr name="King Orange 80%">
      <a:srgbClr val="FF8833"/>
    </a:custClr>
    <a:custClr name="King Orange 60%">
      <a:srgbClr val="FFA666"/>
    </a:custClr>
    <a:custClr name="King Orange 40%">
      <a:srgbClr val="FFC399"/>
    </a:custClr>
    <a:custClr name="King Fresh Mint 100%">
      <a:srgbClr val="00B67D"/>
    </a:custClr>
    <a:custClr name="King Fresh Mint 80%">
      <a:srgbClr val="33C596"/>
    </a:custClr>
    <a:custClr name="King Fresh Mint 60%">
      <a:srgbClr val="66D3B0"/>
    </a:custClr>
    <a:custClr name="King Fresh Mint 40%">
      <a:srgbClr val="99E2CB"/>
    </a:custClr>
    <a:custClr name="King Happy Pink 100%">
      <a:srgbClr val="FA4092"/>
    </a:custClr>
    <a:custClr name="King Happy Pink 80%">
      <a:srgbClr val="FA66A8"/>
    </a:custClr>
    <a:custClr name="King Happy Pink 60%">
      <a:srgbClr val="FB8CBE"/>
    </a:custClr>
    <a:custClr name="King Happy Pink 40%">
      <a:srgbClr val="FDB3D3"/>
    </a:custClr>
    <a:custClr name="King Sunny Yellow 100%">
      <a:srgbClr val="FFC000"/>
    </a:custClr>
    <a:custClr name="King Sunny Yellow 80%">
      <a:srgbClr val="FFCD33"/>
    </a:custClr>
    <a:custClr name="King Sunny Yellow 60%">
      <a:srgbClr val="FFD966"/>
    </a:custClr>
    <a:custClr name="King Sunny Yellow 40%">
      <a:srgbClr val="FFE699"/>
    </a:custClr>
    <a:custClr name="King Warm Grey 100%">
      <a:srgbClr val="AAA293"/>
    </a:custClr>
    <a:custClr name="King Warm Grey 80%">
      <a:srgbClr val="BBB5A9"/>
    </a:custClr>
    <a:custClr name="King Warm Grey 60%">
      <a:srgbClr val="CCC7BE"/>
    </a:custClr>
    <a:custClr name="King Warm Grey 40%">
      <a:srgbClr val="DDDAD4"/>
    </a:custClr>
    <a:custClr name="King Cool Grey 100%">
      <a:srgbClr val="464646"/>
    </a:custClr>
    <a:custClr name="King Cool Grey 80%">
      <a:srgbClr val="6B6B6B"/>
    </a:custClr>
    <a:custClr name="King Cool Grey 60%">
      <a:srgbClr val="909090"/>
    </a:custClr>
    <a:custClr name="King Cool Grey 40%">
      <a:srgbClr val="B5B5B5"/>
    </a:custClr>
    <a:custClr name="King Royal White 100%">
      <a:srgbClr val="F7F4EF"/>
    </a:custClr>
  </a:custClrLst>
  <a:extLst>
    <a:ext uri="{05A4C25C-085E-4340-85A3-A5531E510DB2}">
      <thm15:themeFamily xmlns:thm15="http://schemas.microsoft.com/office/thememl/2012/main" name="king_PPTemplate_v3.4.potx" id="{C7C66B35-780A-44A1-A2D3-E86171EB6967}" vid="{6198C458-0EBA-4881-9236-8F6CB70D0C62}"/>
    </a:ext>
  </a:extLst>
</a:theme>
</file>

<file path=ppt/theme/theme8.xml><?xml version="1.0" encoding="utf-8"?>
<a:theme xmlns:a="http://schemas.openxmlformats.org/drawingml/2006/main" name="Black Line">
  <a:themeElements>
    <a:clrScheme name="King">
      <a:dk1>
        <a:sysClr val="windowText" lastClr="000000"/>
      </a:dk1>
      <a:lt1>
        <a:sysClr val="window" lastClr="FFFFFF"/>
      </a:lt1>
      <a:dk2>
        <a:srgbClr val="AAA293"/>
      </a:dk2>
      <a:lt2>
        <a:srgbClr val="F2F2EB"/>
      </a:lt2>
      <a:accent1>
        <a:srgbClr val="FF6A00"/>
      </a:accent1>
      <a:accent2>
        <a:srgbClr val="00B67D"/>
      </a:accent2>
      <a:accent3>
        <a:srgbClr val="FA4092"/>
      </a:accent3>
      <a:accent4>
        <a:srgbClr val="FFC000"/>
      </a:accent4>
      <a:accent5>
        <a:srgbClr val="AAA293"/>
      </a:accent5>
      <a:accent6>
        <a:srgbClr val="464646"/>
      </a:accent6>
      <a:hlink>
        <a:srgbClr val="00B67D"/>
      </a:hlink>
      <a:folHlink>
        <a:srgbClr val="800080"/>
      </a:folHlink>
    </a:clrScheme>
    <a:fontScheme name="King_Font">
      <a:majorFont>
        <a:latin typeface="Super Grotesk Offc Pro"/>
        <a:ea typeface=""/>
        <a:cs typeface=""/>
      </a:majorFont>
      <a:minorFont>
        <a:latin typeface="Super Grotesk Offc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0" tIns="0" rIns="0" bIns="0"/>
      <a:lstStyle>
        <a:defPPr>
          <a:defRPr sz="1600" dirty="0" smtClean="0">
            <a:solidFill>
              <a:srgbClr val="404040"/>
            </a:solidFill>
          </a:defRPr>
        </a:defPPr>
      </a:lstStyle>
    </a:txDef>
  </a:objectDefaults>
  <a:extraClrSchemeLst/>
  <a:custClrLst>
    <a:custClr name="King Orange 100%">
      <a:srgbClr val="FF6A00"/>
    </a:custClr>
    <a:custClr name="King Orange 80%">
      <a:srgbClr val="FF8833"/>
    </a:custClr>
    <a:custClr name="King Orange 60%">
      <a:srgbClr val="FFA666"/>
    </a:custClr>
    <a:custClr name="King Orange 40%">
      <a:srgbClr val="FFC399"/>
    </a:custClr>
    <a:custClr name="King Fresh Mint 100%">
      <a:srgbClr val="00B67D"/>
    </a:custClr>
    <a:custClr name="King Fresh Mint 80%">
      <a:srgbClr val="33C596"/>
    </a:custClr>
    <a:custClr name="King Fresh Mint 60%">
      <a:srgbClr val="66D3B0"/>
    </a:custClr>
    <a:custClr name="King Fresh Mint 40%">
      <a:srgbClr val="99E2CB"/>
    </a:custClr>
    <a:custClr name="King Happy Pink 100%">
      <a:srgbClr val="FA4092"/>
    </a:custClr>
    <a:custClr name="King Happy Pink 80%">
      <a:srgbClr val="FA66A8"/>
    </a:custClr>
    <a:custClr name="King Happy Pink 60%">
      <a:srgbClr val="FB8CBE"/>
    </a:custClr>
    <a:custClr name="King Happy Pink 40%">
      <a:srgbClr val="FDB3D3"/>
    </a:custClr>
    <a:custClr name="King Sunny Yellow 100%">
      <a:srgbClr val="FFC000"/>
    </a:custClr>
    <a:custClr name="King Sunny Yellow 80%">
      <a:srgbClr val="FFCD33"/>
    </a:custClr>
    <a:custClr name="King Sunny Yellow 60%">
      <a:srgbClr val="FFD966"/>
    </a:custClr>
    <a:custClr name="King Sunny Yellow 40%">
      <a:srgbClr val="FFE699"/>
    </a:custClr>
    <a:custClr name="King Warm Grey 100%">
      <a:srgbClr val="AAA293"/>
    </a:custClr>
    <a:custClr name="King Warm Grey 80%">
      <a:srgbClr val="BBB5A9"/>
    </a:custClr>
    <a:custClr name="King Warm Grey 60%">
      <a:srgbClr val="CCC7BE"/>
    </a:custClr>
    <a:custClr name="King Warm Grey 40%">
      <a:srgbClr val="DDDAD4"/>
    </a:custClr>
    <a:custClr name="King Cool Grey 100%">
      <a:srgbClr val="464646"/>
    </a:custClr>
    <a:custClr name="King Cool Grey 80%">
      <a:srgbClr val="6B6B6B"/>
    </a:custClr>
    <a:custClr name="King Cool Grey 60%">
      <a:srgbClr val="909090"/>
    </a:custClr>
    <a:custClr name="King Cool Grey 40%">
      <a:srgbClr val="B5B5B5"/>
    </a:custClr>
    <a:custClr name="King Royal White 100%">
      <a:srgbClr val="F7F4EF"/>
    </a:custClr>
  </a:custClrLst>
  <a:extLst>
    <a:ext uri="{05A4C25C-085E-4340-85A3-A5531E510DB2}">
      <thm15:themeFamily xmlns:thm15="http://schemas.microsoft.com/office/thememl/2012/main" name="king_PPTemplate_v3.4.potx" id="{C7C66B35-780A-44A1-A2D3-E86171EB6967}" vid="{9ACBB74D-40D4-4787-960D-7A85C1ED3B23}"/>
    </a:ext>
  </a:extLst>
</a:theme>
</file>

<file path=ppt/theme/theme9.xml><?xml version="1.0" encoding="utf-8"?>
<a:theme xmlns:a="http://schemas.openxmlformats.org/drawingml/2006/main" name="Office Theme">
  <a:themeElements>
    <a:clrScheme name="King_Color">
      <a:dk1>
        <a:sysClr val="windowText" lastClr="000000"/>
      </a:dk1>
      <a:lt1>
        <a:sysClr val="window" lastClr="FFFFFF"/>
      </a:lt1>
      <a:dk2>
        <a:srgbClr val="C1C19D"/>
      </a:dk2>
      <a:lt2>
        <a:srgbClr val="F2F2EB"/>
      </a:lt2>
      <a:accent1>
        <a:srgbClr val="FF9600"/>
      </a:accent1>
      <a:accent2>
        <a:srgbClr val="00B67D"/>
      </a:accent2>
      <a:accent3>
        <a:srgbClr val="FA4092"/>
      </a:accent3>
      <a:accent4>
        <a:srgbClr val="FFC000"/>
      </a:accent4>
      <a:accent5>
        <a:srgbClr val="C1C19D"/>
      </a:accent5>
      <a:accent6>
        <a:srgbClr val="94897A"/>
      </a:accent6>
      <a:hlink>
        <a:srgbClr val="00B67D"/>
      </a:hlink>
      <a:folHlink>
        <a:srgbClr val="800080"/>
      </a:folHlink>
    </a:clrScheme>
    <a:fontScheme name="King_Font">
      <a:majorFont>
        <a:latin typeface="Super Grotesk Offc Pro"/>
        <a:ea typeface=""/>
        <a:cs typeface=""/>
      </a:majorFont>
      <a:minorFont>
        <a:latin typeface="Super Grotesk Offc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king_PPTemplate_v3.4</Template>
  <TotalTime>4601</TotalTime>
  <Words>1044</Words>
  <Application>Microsoft Office PowerPoint</Application>
  <PresentationFormat>Widescreen</PresentationFormat>
  <Paragraphs>154</Paragraphs>
  <Slides>28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8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Arial</vt:lpstr>
      <vt:lpstr>Super Grotesk Offc Pro</vt:lpstr>
      <vt:lpstr>Master – King Orange</vt:lpstr>
      <vt:lpstr>Master – Fresh Mint</vt:lpstr>
      <vt:lpstr>Master – Happy Pink</vt:lpstr>
      <vt:lpstr>Master – Sunny Yellow</vt:lpstr>
      <vt:lpstr>Master – Warm Grey</vt:lpstr>
      <vt:lpstr>Master – Cool Grey</vt:lpstr>
      <vt:lpstr>Orange Line</vt:lpstr>
      <vt:lpstr>Black Line</vt:lpstr>
      <vt:lpstr>Worksheet</vt:lpstr>
      <vt:lpstr>PowerPoint Presentation</vt:lpstr>
      <vt:lpstr>Business Performance Managers’ Case Study</vt:lpstr>
      <vt:lpstr>Farm Heroes Saga Healing Lives Test</vt:lpstr>
      <vt:lpstr>Problem Statement (Context)</vt:lpstr>
      <vt:lpstr>Definitions and notions</vt:lpstr>
      <vt:lpstr>Definitions and notions</vt:lpstr>
      <vt:lpstr>30min </vt:lpstr>
      <vt:lpstr>5 min</vt:lpstr>
      <vt:lpstr>Why better engagement? </vt:lpstr>
      <vt:lpstr>Higher efficiency on progression</vt:lpstr>
      <vt:lpstr>Higher Gross Booking ?</vt:lpstr>
      <vt:lpstr>Better on-boarding experience</vt:lpstr>
      <vt:lpstr>Faster content consumption</vt:lpstr>
      <vt:lpstr>On-boarding experience x Faster content consumption</vt:lpstr>
      <vt:lpstr>Further information</vt:lpstr>
      <vt:lpstr>Conclusion</vt:lpstr>
      <vt:lpstr>7th Day Retention</vt:lpstr>
      <vt:lpstr>New installs 14 Day Churn</vt:lpstr>
      <vt:lpstr>14th Days Progression</vt:lpstr>
      <vt:lpstr>Active Paying Users</vt:lpstr>
      <vt:lpstr>Daily Games End </vt:lpstr>
      <vt:lpstr>Daily Paying Users</vt:lpstr>
      <vt:lpstr>Daily Gross Bookings</vt:lpstr>
      <vt:lpstr>Daily Messages sent</vt:lpstr>
      <vt:lpstr>Gold bars Spent</vt:lpstr>
      <vt:lpstr>Gross Bookings of first 10 Transactions</vt:lpstr>
      <vt:lpstr>Network Incremental Bookings</vt:lpstr>
      <vt:lpstr>Game Ends for Payers</vt:lpstr>
    </vt:vector>
  </TitlesOfParts>
  <Company>King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Puiu Fatulescu</dc:creator>
  <cp:lastModifiedBy>Yan Dou</cp:lastModifiedBy>
  <cp:revision>92</cp:revision>
  <cp:lastPrinted>2015-11-04T13:26:34Z</cp:lastPrinted>
  <dcterms:created xsi:type="dcterms:W3CDTF">2017-07-05T12:46:16Z</dcterms:created>
  <dcterms:modified xsi:type="dcterms:W3CDTF">2017-09-18T15:29:18Z</dcterms:modified>
</cp:coreProperties>
</file>